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68" r:id="rId3"/>
    <p:sldId id="277" r:id="rId4"/>
    <p:sldId id="279" r:id="rId5"/>
    <p:sldId id="285" r:id="rId6"/>
    <p:sldId id="280" r:id="rId7"/>
    <p:sldId id="281" r:id="rId8"/>
    <p:sldId id="282" r:id="rId9"/>
    <p:sldId id="283" r:id="rId10"/>
    <p:sldId id="284" r:id="rId11"/>
    <p:sldId id="286" r:id="rId12"/>
    <p:sldId id="272" r:id="rId13"/>
    <p:sldId id="258" r:id="rId14"/>
    <p:sldId id="262" r:id="rId15"/>
  </p:sldIdLst>
  <p:sldSz cx="9144000" cy="6858000" type="screen4x3"/>
  <p:notesSz cx="6864350" cy="99949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631" autoAdjust="0"/>
  </p:normalViewPr>
  <p:slideViewPr>
    <p:cSldViewPr>
      <p:cViewPr varScale="1">
        <p:scale>
          <a:sx n="58" d="100"/>
          <a:sy n="58" d="100"/>
        </p:scale>
        <p:origin x="2170"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160" b="1" i="0" u="none" strike="noStrike" kern="1200" baseline="0">
                <a:solidFill>
                  <a:prstClr val="white"/>
                </a:solidFill>
                <a:latin typeface="+mn-lt"/>
                <a:ea typeface="+mn-ea"/>
                <a:cs typeface="+mn-cs"/>
              </a:defRPr>
            </a:pPr>
            <a:r>
              <a:rPr lang="de-DE" b="1"/>
              <a:t>Wałęsas Ergebnisse bei Präsidentschaftswahlen</a:t>
            </a:r>
          </a:p>
        </c:rich>
      </c:tx>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Tabelle1!$B$1</c:f>
              <c:strCache>
                <c:ptCount val="1"/>
                <c:pt idx="0">
                  <c:v>Datenreihe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Tabelle1!$A$2:$A$4</c:f>
              <c:numCache>
                <c:formatCode>General</c:formatCode>
                <c:ptCount val="3"/>
                <c:pt idx="0">
                  <c:v>1990</c:v>
                </c:pt>
                <c:pt idx="1">
                  <c:v>1995</c:v>
                </c:pt>
                <c:pt idx="2">
                  <c:v>2000</c:v>
                </c:pt>
              </c:numCache>
            </c:numRef>
          </c:cat>
          <c:val>
            <c:numRef>
              <c:f>Tabelle1!$B$2:$B$4</c:f>
              <c:numCache>
                <c:formatCode>General</c:formatCode>
                <c:ptCount val="3"/>
                <c:pt idx="0">
                  <c:v>74.25</c:v>
                </c:pt>
                <c:pt idx="1">
                  <c:v>48.28</c:v>
                </c:pt>
                <c:pt idx="2">
                  <c:v>1.01</c:v>
                </c:pt>
              </c:numCache>
            </c:numRef>
          </c:val>
          <c:extLst>
            <c:ext xmlns:c16="http://schemas.microsoft.com/office/drawing/2014/chart" uri="{C3380CC4-5D6E-409C-BE32-E72D297353CC}">
              <c16:uniqueId val="{00000000-7215-4D88-ABCF-C32FAA086A7C}"/>
            </c:ext>
          </c:extLst>
        </c:ser>
        <c:dLbls>
          <c:showLegendKey val="0"/>
          <c:showVal val="1"/>
          <c:showCatName val="0"/>
          <c:showSerName val="0"/>
          <c:showPercent val="0"/>
          <c:showBubbleSize val="0"/>
        </c:dLbls>
        <c:gapWidth val="150"/>
        <c:shape val="box"/>
        <c:axId val="183125120"/>
        <c:axId val="183126656"/>
        <c:axId val="0"/>
      </c:bar3DChart>
      <c:catAx>
        <c:axId val="183125120"/>
        <c:scaling>
          <c:orientation val="minMax"/>
        </c:scaling>
        <c:delete val="0"/>
        <c:axPos val="b"/>
        <c:numFmt formatCode="General" sourceLinked="1"/>
        <c:majorTickMark val="out"/>
        <c:minorTickMark val="none"/>
        <c:tickLblPos val="nextTo"/>
        <c:crossAx val="183126656"/>
        <c:crosses val="autoZero"/>
        <c:auto val="1"/>
        <c:lblAlgn val="ctr"/>
        <c:lblOffset val="100"/>
        <c:noMultiLvlLbl val="0"/>
      </c:catAx>
      <c:valAx>
        <c:axId val="183126656"/>
        <c:scaling>
          <c:orientation val="minMax"/>
        </c:scaling>
        <c:delete val="0"/>
        <c:axPos val="l"/>
        <c:majorGridlines/>
        <c:numFmt formatCode="General" sourceLinked="1"/>
        <c:majorTickMark val="out"/>
        <c:minorTickMark val="none"/>
        <c:tickLblPos val="nextTo"/>
        <c:crossAx val="183125120"/>
        <c:crosses val="autoZero"/>
        <c:crossBetween val="between"/>
      </c:valAx>
    </c:plotArea>
    <c:plotVisOnly val="1"/>
    <c:dispBlanksAs val="gap"/>
    <c:showDLblsOverMax val="0"/>
  </c:chart>
  <c:txPr>
    <a:bodyPr/>
    <a:lstStyle/>
    <a:p>
      <a:pPr>
        <a:defRPr sz="1800"/>
      </a:pPr>
      <a:endParaRPr lang="de-DE"/>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ECA632-9412-4957-8C01-E3CB2B0C9AE4}" type="doc">
      <dgm:prSet loTypeId="urn:microsoft.com/office/officeart/2005/8/layout/funnel1" loCatId="process" qsTypeId="urn:microsoft.com/office/officeart/2005/8/quickstyle/simple2" qsCatId="simple" csTypeId="urn:microsoft.com/office/officeart/2005/8/colors/accent0_1" csCatId="mainScheme" phldr="1"/>
      <dgm:spPr/>
      <dgm:t>
        <a:bodyPr/>
        <a:lstStyle/>
        <a:p>
          <a:endParaRPr lang="de-DE"/>
        </a:p>
      </dgm:t>
    </dgm:pt>
    <dgm:pt modelId="{061AA3AA-EAD4-4CF4-AFB8-54290DDA0E6F}">
      <dgm:prSet phldrT="[Text]" custT="1"/>
      <dgm:spPr/>
      <dgm:t>
        <a:bodyPr/>
        <a:lstStyle/>
        <a:p>
          <a:r>
            <a:rPr lang="de-DE" sz="1400"/>
            <a:t>Untergang der sozialistischen Staaten beschleunigt</a:t>
          </a:r>
        </a:p>
      </dgm:t>
    </dgm:pt>
    <dgm:pt modelId="{64421ADD-F91A-4D8F-8CC2-0F49BD4838B8}" type="parTrans" cxnId="{C771F594-26AF-425A-BD3A-875B0ACEE07B}">
      <dgm:prSet/>
      <dgm:spPr/>
      <dgm:t>
        <a:bodyPr/>
        <a:lstStyle/>
        <a:p>
          <a:endParaRPr lang="de-DE"/>
        </a:p>
      </dgm:t>
    </dgm:pt>
    <dgm:pt modelId="{341CCDD7-3A3B-4C26-9000-272283CAE7F4}" type="sibTrans" cxnId="{C771F594-26AF-425A-BD3A-875B0ACEE07B}">
      <dgm:prSet/>
      <dgm:spPr/>
      <dgm:t>
        <a:bodyPr/>
        <a:lstStyle/>
        <a:p>
          <a:endParaRPr lang="de-DE"/>
        </a:p>
      </dgm:t>
    </dgm:pt>
    <dgm:pt modelId="{52F2EC1A-021B-4226-BC75-944E92D833D5}">
      <dgm:prSet phldrT="[Text]" custT="1"/>
      <dgm:spPr/>
      <dgm:t>
        <a:bodyPr/>
        <a:lstStyle/>
        <a:p>
          <a:r>
            <a:rPr lang="de-DE" sz="1400"/>
            <a:t>Ungarn öffnet Grenzen zum Westen</a:t>
          </a:r>
        </a:p>
      </dgm:t>
    </dgm:pt>
    <dgm:pt modelId="{4A7CA614-FC18-415E-A04C-9D51AFB7E68A}" type="parTrans" cxnId="{E1799C33-DB6A-4C63-AF36-00AC2CAF8443}">
      <dgm:prSet/>
      <dgm:spPr/>
      <dgm:t>
        <a:bodyPr/>
        <a:lstStyle/>
        <a:p>
          <a:endParaRPr lang="de-DE"/>
        </a:p>
      </dgm:t>
    </dgm:pt>
    <dgm:pt modelId="{F139D5DD-4CC2-4EF2-AFCD-1C90A463CE7E}" type="sibTrans" cxnId="{E1799C33-DB6A-4C63-AF36-00AC2CAF8443}">
      <dgm:prSet/>
      <dgm:spPr/>
      <dgm:t>
        <a:bodyPr/>
        <a:lstStyle/>
        <a:p>
          <a:endParaRPr lang="de-DE"/>
        </a:p>
      </dgm:t>
    </dgm:pt>
    <dgm:pt modelId="{4CF7B0EB-DAC6-4098-9210-580CE3FAAD41}">
      <dgm:prSet phldrT="[Text]" custT="1"/>
      <dgm:spPr/>
      <dgm:t>
        <a:bodyPr/>
        <a:lstStyle/>
        <a:p>
          <a:r>
            <a:rPr lang="de-DE" sz="1400"/>
            <a:t>Fall der Berliner Ma</a:t>
          </a:r>
          <a:r>
            <a:rPr lang="de-DE" sz="1300"/>
            <a:t>uer</a:t>
          </a:r>
        </a:p>
      </dgm:t>
    </dgm:pt>
    <dgm:pt modelId="{068D8B3B-3495-450E-A5AA-2C6256991256}" type="parTrans" cxnId="{D6CA53AC-35D4-4861-849C-D1C1A0469CA5}">
      <dgm:prSet/>
      <dgm:spPr/>
      <dgm:t>
        <a:bodyPr/>
        <a:lstStyle/>
        <a:p>
          <a:endParaRPr lang="de-DE"/>
        </a:p>
      </dgm:t>
    </dgm:pt>
    <dgm:pt modelId="{E7CD9BC4-7637-4EB2-9294-ECBE233C252D}" type="sibTrans" cxnId="{D6CA53AC-35D4-4861-849C-D1C1A0469CA5}">
      <dgm:prSet/>
      <dgm:spPr/>
      <dgm:t>
        <a:bodyPr/>
        <a:lstStyle/>
        <a:p>
          <a:endParaRPr lang="de-DE"/>
        </a:p>
      </dgm:t>
    </dgm:pt>
    <dgm:pt modelId="{E448D1BC-1418-4A14-AC06-E28877EA7E1D}">
      <dgm:prSet phldrT="[Text]"/>
      <dgm:spPr/>
      <dgm:t>
        <a:bodyPr/>
        <a:lstStyle/>
        <a:p>
          <a:r>
            <a:rPr lang="de-DE"/>
            <a:t>Zusammenbruch des Sozialismus in allen osteuropäischen Ländern</a:t>
          </a:r>
        </a:p>
      </dgm:t>
    </dgm:pt>
    <dgm:pt modelId="{874F57AB-61A7-4870-922E-764E7E639DA9}" type="parTrans" cxnId="{1EA60D9A-9B90-443D-A2C4-23F1EC05A145}">
      <dgm:prSet/>
      <dgm:spPr/>
      <dgm:t>
        <a:bodyPr/>
        <a:lstStyle/>
        <a:p>
          <a:endParaRPr lang="de-DE"/>
        </a:p>
      </dgm:t>
    </dgm:pt>
    <dgm:pt modelId="{EC7B692B-45D8-4DF8-BE40-B3C6BE6EEA07}" type="sibTrans" cxnId="{1EA60D9A-9B90-443D-A2C4-23F1EC05A145}">
      <dgm:prSet/>
      <dgm:spPr/>
      <dgm:t>
        <a:bodyPr/>
        <a:lstStyle/>
        <a:p>
          <a:endParaRPr lang="de-DE"/>
        </a:p>
      </dgm:t>
    </dgm:pt>
    <dgm:pt modelId="{CD318C43-29BE-431D-8251-A318DB8AAF87}" type="pres">
      <dgm:prSet presAssocID="{E8ECA632-9412-4957-8C01-E3CB2B0C9AE4}" presName="Name0" presStyleCnt="0">
        <dgm:presLayoutVars>
          <dgm:chMax val="4"/>
          <dgm:resizeHandles val="exact"/>
        </dgm:presLayoutVars>
      </dgm:prSet>
      <dgm:spPr/>
    </dgm:pt>
    <dgm:pt modelId="{49341F7D-6705-4ED6-B425-BD9CDC7D4656}" type="pres">
      <dgm:prSet presAssocID="{E8ECA632-9412-4957-8C01-E3CB2B0C9AE4}" presName="ellipse" presStyleLbl="trBgShp" presStyleIdx="0" presStyleCnt="1"/>
      <dgm:spPr/>
    </dgm:pt>
    <dgm:pt modelId="{0799B825-0F10-4237-9D3A-A51CA7E9163B}" type="pres">
      <dgm:prSet presAssocID="{E8ECA632-9412-4957-8C01-E3CB2B0C9AE4}" presName="arrow1" presStyleLbl="fgShp" presStyleIdx="0" presStyleCnt="1"/>
      <dgm:spPr/>
    </dgm:pt>
    <dgm:pt modelId="{861F3335-F314-43C4-B2EE-8E86ACD2B2B6}" type="pres">
      <dgm:prSet presAssocID="{E8ECA632-9412-4957-8C01-E3CB2B0C9AE4}" presName="rectangle" presStyleLbl="revTx" presStyleIdx="0" presStyleCnt="1">
        <dgm:presLayoutVars>
          <dgm:bulletEnabled val="1"/>
        </dgm:presLayoutVars>
      </dgm:prSet>
      <dgm:spPr/>
    </dgm:pt>
    <dgm:pt modelId="{316AAFDC-DA06-4052-902E-2C13E6DCB603}" type="pres">
      <dgm:prSet presAssocID="{061AA3AA-EAD4-4CF4-AFB8-54290DDA0E6F}" presName="item1" presStyleLbl="node1" presStyleIdx="0" presStyleCnt="3">
        <dgm:presLayoutVars>
          <dgm:bulletEnabled val="1"/>
        </dgm:presLayoutVars>
      </dgm:prSet>
      <dgm:spPr/>
    </dgm:pt>
    <dgm:pt modelId="{9CD67DC4-524C-4907-8B0B-F13EB088F1B8}" type="pres">
      <dgm:prSet presAssocID="{4CF7B0EB-DAC6-4098-9210-580CE3FAAD41}" presName="item2" presStyleLbl="node1" presStyleIdx="1" presStyleCnt="3" custScaleX="110700">
        <dgm:presLayoutVars>
          <dgm:bulletEnabled val="1"/>
        </dgm:presLayoutVars>
      </dgm:prSet>
      <dgm:spPr/>
    </dgm:pt>
    <dgm:pt modelId="{BDCEED4F-E763-43C0-B792-35482E3B2961}" type="pres">
      <dgm:prSet presAssocID="{E448D1BC-1418-4A14-AC06-E28877EA7E1D}" presName="item3" presStyleLbl="node1" presStyleIdx="2" presStyleCnt="3">
        <dgm:presLayoutVars>
          <dgm:bulletEnabled val="1"/>
        </dgm:presLayoutVars>
      </dgm:prSet>
      <dgm:spPr/>
    </dgm:pt>
    <dgm:pt modelId="{94DD856D-EC8D-455A-A623-BA40B0BBDB6F}" type="pres">
      <dgm:prSet presAssocID="{E8ECA632-9412-4957-8C01-E3CB2B0C9AE4}" presName="funnel" presStyleLbl="trAlignAcc1" presStyleIdx="0" presStyleCnt="1"/>
      <dgm:spPr/>
    </dgm:pt>
  </dgm:ptLst>
  <dgm:cxnLst>
    <dgm:cxn modelId="{E1799C33-DB6A-4C63-AF36-00AC2CAF8443}" srcId="{E8ECA632-9412-4957-8C01-E3CB2B0C9AE4}" destId="{52F2EC1A-021B-4226-BC75-944E92D833D5}" srcOrd="0" destOrd="0" parTransId="{4A7CA614-FC18-415E-A04C-9D51AFB7E68A}" sibTransId="{F139D5DD-4CC2-4EF2-AFCD-1C90A463CE7E}"/>
    <dgm:cxn modelId="{C771F594-26AF-425A-BD3A-875B0ACEE07B}" srcId="{E8ECA632-9412-4957-8C01-E3CB2B0C9AE4}" destId="{061AA3AA-EAD4-4CF4-AFB8-54290DDA0E6F}" srcOrd="1" destOrd="0" parTransId="{64421ADD-F91A-4D8F-8CC2-0F49BD4838B8}" sibTransId="{341CCDD7-3A3B-4C26-9000-272283CAE7F4}"/>
    <dgm:cxn modelId="{768CFA94-8741-4DB4-87B4-6AE583D0FC60}" type="presOf" srcId="{4CF7B0EB-DAC6-4098-9210-580CE3FAAD41}" destId="{316AAFDC-DA06-4052-902E-2C13E6DCB603}" srcOrd="0" destOrd="0" presId="urn:microsoft.com/office/officeart/2005/8/layout/funnel1"/>
    <dgm:cxn modelId="{1EA60D9A-9B90-443D-A2C4-23F1EC05A145}" srcId="{E8ECA632-9412-4957-8C01-E3CB2B0C9AE4}" destId="{E448D1BC-1418-4A14-AC06-E28877EA7E1D}" srcOrd="3" destOrd="0" parTransId="{874F57AB-61A7-4870-922E-764E7E639DA9}" sibTransId="{EC7B692B-45D8-4DF8-BE40-B3C6BE6EEA07}"/>
    <dgm:cxn modelId="{2DA65BA7-49D5-4192-B4B4-6E1B49CA60F9}" type="presOf" srcId="{52F2EC1A-021B-4226-BC75-944E92D833D5}" destId="{BDCEED4F-E763-43C0-B792-35482E3B2961}" srcOrd="0" destOrd="0" presId="urn:microsoft.com/office/officeart/2005/8/layout/funnel1"/>
    <dgm:cxn modelId="{D6CA53AC-35D4-4861-849C-D1C1A0469CA5}" srcId="{E8ECA632-9412-4957-8C01-E3CB2B0C9AE4}" destId="{4CF7B0EB-DAC6-4098-9210-580CE3FAAD41}" srcOrd="2" destOrd="0" parTransId="{068D8B3B-3495-450E-A5AA-2C6256991256}" sibTransId="{E7CD9BC4-7637-4EB2-9294-ECBE233C252D}"/>
    <dgm:cxn modelId="{D6954CDF-34FE-4D73-B898-050C419C83CF}" type="presOf" srcId="{E448D1BC-1418-4A14-AC06-E28877EA7E1D}" destId="{861F3335-F314-43C4-B2EE-8E86ACD2B2B6}" srcOrd="0" destOrd="0" presId="urn:microsoft.com/office/officeart/2005/8/layout/funnel1"/>
    <dgm:cxn modelId="{C38D99E7-8654-43B9-9A16-CD5AC5F39CEE}" type="presOf" srcId="{E8ECA632-9412-4957-8C01-E3CB2B0C9AE4}" destId="{CD318C43-29BE-431D-8251-A318DB8AAF87}" srcOrd="0" destOrd="0" presId="urn:microsoft.com/office/officeart/2005/8/layout/funnel1"/>
    <dgm:cxn modelId="{E396B8FC-B1FC-4E76-BD89-4AEFA3C90015}" type="presOf" srcId="{061AA3AA-EAD4-4CF4-AFB8-54290DDA0E6F}" destId="{9CD67DC4-524C-4907-8B0B-F13EB088F1B8}" srcOrd="0" destOrd="0" presId="urn:microsoft.com/office/officeart/2005/8/layout/funnel1"/>
    <dgm:cxn modelId="{49B26F3C-904F-4F4E-A736-482581533875}" type="presParOf" srcId="{CD318C43-29BE-431D-8251-A318DB8AAF87}" destId="{49341F7D-6705-4ED6-B425-BD9CDC7D4656}" srcOrd="0" destOrd="0" presId="urn:microsoft.com/office/officeart/2005/8/layout/funnel1"/>
    <dgm:cxn modelId="{53B7EC60-188A-4456-8C82-8E14B1399CF2}" type="presParOf" srcId="{CD318C43-29BE-431D-8251-A318DB8AAF87}" destId="{0799B825-0F10-4237-9D3A-A51CA7E9163B}" srcOrd="1" destOrd="0" presId="urn:microsoft.com/office/officeart/2005/8/layout/funnel1"/>
    <dgm:cxn modelId="{8DF4B452-9527-4BD6-9BFA-8DDC2DE66A23}" type="presParOf" srcId="{CD318C43-29BE-431D-8251-A318DB8AAF87}" destId="{861F3335-F314-43C4-B2EE-8E86ACD2B2B6}" srcOrd="2" destOrd="0" presId="urn:microsoft.com/office/officeart/2005/8/layout/funnel1"/>
    <dgm:cxn modelId="{96627A93-96C4-4F6A-93D9-322B8A3091B6}" type="presParOf" srcId="{CD318C43-29BE-431D-8251-A318DB8AAF87}" destId="{316AAFDC-DA06-4052-902E-2C13E6DCB603}" srcOrd="3" destOrd="0" presId="urn:microsoft.com/office/officeart/2005/8/layout/funnel1"/>
    <dgm:cxn modelId="{940B10C3-BB41-4CF3-901B-D7FE971B4FA1}" type="presParOf" srcId="{CD318C43-29BE-431D-8251-A318DB8AAF87}" destId="{9CD67DC4-524C-4907-8B0B-F13EB088F1B8}" srcOrd="4" destOrd="0" presId="urn:microsoft.com/office/officeart/2005/8/layout/funnel1"/>
    <dgm:cxn modelId="{0F65DDD9-9903-436C-BFAD-44788A251000}" type="presParOf" srcId="{CD318C43-29BE-431D-8251-A318DB8AAF87}" destId="{BDCEED4F-E763-43C0-B792-35482E3B2961}" srcOrd="5" destOrd="0" presId="urn:microsoft.com/office/officeart/2005/8/layout/funnel1"/>
    <dgm:cxn modelId="{F45973B1-20CE-4FD7-BAA9-2752885CF2E6}" type="presParOf" srcId="{CD318C43-29BE-431D-8251-A318DB8AAF87}" destId="{94DD856D-EC8D-455A-A623-BA40B0BBDB6F}"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41F7D-6705-4ED6-B425-BD9CDC7D4656}">
      <dsp:nvSpPr>
        <dsp:cNvPr id="0" name=""/>
        <dsp:cNvSpPr/>
      </dsp:nvSpPr>
      <dsp:spPr>
        <a:xfrm>
          <a:off x="1603580" y="205413"/>
          <a:ext cx="4076670" cy="1415774"/>
        </a:xfrm>
        <a:prstGeom prst="ellipse">
          <a:avLst/>
        </a:prstGeom>
        <a:solidFill>
          <a:schemeClr val="dk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99B825-0F10-4237-9D3A-A51CA7E9163B}">
      <dsp:nvSpPr>
        <dsp:cNvPr id="0" name=""/>
        <dsp:cNvSpPr/>
      </dsp:nvSpPr>
      <dsp:spPr>
        <a:xfrm>
          <a:off x="3253209" y="3672164"/>
          <a:ext cx="790052" cy="505633"/>
        </a:xfrm>
        <a:prstGeom prst="downArrow">
          <a:avLst/>
        </a:prstGeom>
        <a:solidFill>
          <a:schemeClr val="dk1">
            <a:tint val="6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861F3335-F314-43C4-B2EE-8E86ACD2B2B6}">
      <dsp:nvSpPr>
        <dsp:cNvPr id="0" name=""/>
        <dsp:cNvSpPr/>
      </dsp:nvSpPr>
      <dsp:spPr>
        <a:xfrm>
          <a:off x="1752110" y="4076670"/>
          <a:ext cx="3792252" cy="9480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de-DE" sz="2000" kern="1200"/>
            <a:t>Zusammenbruch des Sozialismus in allen osteuropäischen Ländern</a:t>
          </a:r>
        </a:p>
      </dsp:txBody>
      <dsp:txXfrm>
        <a:off x="1752110" y="4076670"/>
        <a:ext cx="3792252" cy="948063"/>
      </dsp:txXfrm>
    </dsp:sp>
    <dsp:sp modelId="{316AAFDC-DA06-4052-902E-2C13E6DCB603}">
      <dsp:nvSpPr>
        <dsp:cNvPr id="0" name=""/>
        <dsp:cNvSpPr/>
      </dsp:nvSpPr>
      <dsp:spPr>
        <a:xfrm>
          <a:off x="3085718" y="1730530"/>
          <a:ext cx="1422094" cy="1422094"/>
        </a:xfrm>
        <a:prstGeom prst="ellipse">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a:t>Fall der Berliner Ma</a:t>
          </a:r>
          <a:r>
            <a:rPr lang="de-DE" sz="1300" kern="1200"/>
            <a:t>uer</a:t>
          </a:r>
        </a:p>
      </dsp:txBody>
      <dsp:txXfrm>
        <a:off x="3293979" y="1938791"/>
        <a:ext cx="1005572" cy="1005572"/>
      </dsp:txXfrm>
    </dsp:sp>
    <dsp:sp modelId="{9CD67DC4-524C-4907-8B0B-F13EB088F1B8}">
      <dsp:nvSpPr>
        <dsp:cNvPr id="0" name=""/>
        <dsp:cNvSpPr/>
      </dsp:nvSpPr>
      <dsp:spPr>
        <a:xfrm>
          <a:off x="1992048" y="663644"/>
          <a:ext cx="1574258" cy="1422094"/>
        </a:xfrm>
        <a:prstGeom prst="ellipse">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a:t>Untergang der sozialistischen Staaten beschleunigt</a:t>
          </a:r>
        </a:p>
      </dsp:txBody>
      <dsp:txXfrm>
        <a:off x="2222593" y="871905"/>
        <a:ext cx="1113168" cy="1005572"/>
      </dsp:txXfrm>
    </dsp:sp>
    <dsp:sp modelId="{BDCEED4F-E763-43C0-B792-35482E3B2961}">
      <dsp:nvSpPr>
        <dsp:cNvPr id="0" name=""/>
        <dsp:cNvSpPr/>
      </dsp:nvSpPr>
      <dsp:spPr>
        <a:xfrm>
          <a:off x="3521827" y="319813"/>
          <a:ext cx="1422094" cy="1422094"/>
        </a:xfrm>
        <a:prstGeom prst="ellipse">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a:t>Ungarn öffnet Grenzen zum Westen</a:t>
          </a:r>
        </a:p>
      </dsp:txBody>
      <dsp:txXfrm>
        <a:off x="3730088" y="528074"/>
        <a:ext cx="1005572" cy="1005572"/>
      </dsp:txXfrm>
    </dsp:sp>
    <dsp:sp modelId="{94DD856D-EC8D-455A-A623-BA40B0BBDB6F}">
      <dsp:nvSpPr>
        <dsp:cNvPr id="0" name=""/>
        <dsp:cNvSpPr/>
      </dsp:nvSpPr>
      <dsp:spPr>
        <a:xfrm>
          <a:off x="1436089" y="31602"/>
          <a:ext cx="4424294" cy="3539435"/>
        </a:xfrm>
        <a:prstGeom prst="funnel">
          <a:avLst/>
        </a:prstGeom>
        <a:solidFill>
          <a:schemeClr val="dk1">
            <a:alpha val="40000"/>
            <a:tint val="40000"/>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4552" cy="499745"/>
          </a:xfrm>
          <a:prstGeom prst="rect">
            <a:avLst/>
          </a:prstGeom>
        </p:spPr>
        <p:txBody>
          <a:bodyPr vert="horz" lIns="96332" tIns="48166" rIns="96332" bIns="48166" rtlCol="0"/>
          <a:lstStyle>
            <a:lvl1pPr algn="l">
              <a:defRPr sz="1300"/>
            </a:lvl1pPr>
          </a:lstStyle>
          <a:p>
            <a:endParaRPr lang="de-DE"/>
          </a:p>
        </p:txBody>
      </p:sp>
      <p:sp>
        <p:nvSpPr>
          <p:cNvPr id="3" name="Datumsplatzhalter 2"/>
          <p:cNvSpPr>
            <a:spLocks noGrp="1"/>
          </p:cNvSpPr>
          <p:nvPr>
            <p:ph type="dt" sz="quarter" idx="1"/>
          </p:nvPr>
        </p:nvSpPr>
        <p:spPr>
          <a:xfrm>
            <a:off x="3888210" y="0"/>
            <a:ext cx="2974552" cy="499745"/>
          </a:xfrm>
          <a:prstGeom prst="rect">
            <a:avLst/>
          </a:prstGeom>
        </p:spPr>
        <p:txBody>
          <a:bodyPr vert="horz" lIns="96332" tIns="48166" rIns="96332" bIns="48166" rtlCol="0"/>
          <a:lstStyle>
            <a:lvl1pPr algn="r">
              <a:defRPr sz="1300"/>
            </a:lvl1pPr>
          </a:lstStyle>
          <a:p>
            <a:fld id="{6B211A18-6B39-4FEC-AFD5-BE2C97B01503}" type="datetimeFigureOut">
              <a:rPr lang="de-DE" smtClean="0"/>
              <a:t>11.07.2021</a:t>
            </a:fld>
            <a:endParaRPr lang="de-DE"/>
          </a:p>
        </p:txBody>
      </p:sp>
      <p:sp>
        <p:nvSpPr>
          <p:cNvPr id="4" name="Fußzeilenplatzhalter 3"/>
          <p:cNvSpPr>
            <a:spLocks noGrp="1"/>
          </p:cNvSpPr>
          <p:nvPr>
            <p:ph type="ftr" sz="quarter" idx="2"/>
          </p:nvPr>
        </p:nvSpPr>
        <p:spPr>
          <a:xfrm>
            <a:off x="0" y="9493420"/>
            <a:ext cx="2974552" cy="499745"/>
          </a:xfrm>
          <a:prstGeom prst="rect">
            <a:avLst/>
          </a:prstGeom>
        </p:spPr>
        <p:txBody>
          <a:bodyPr vert="horz" lIns="96332" tIns="48166" rIns="96332" bIns="48166" rtlCol="0" anchor="b"/>
          <a:lstStyle>
            <a:lvl1pPr algn="l">
              <a:defRPr sz="1300"/>
            </a:lvl1pPr>
          </a:lstStyle>
          <a:p>
            <a:endParaRPr lang="de-DE"/>
          </a:p>
        </p:txBody>
      </p:sp>
      <p:sp>
        <p:nvSpPr>
          <p:cNvPr id="5" name="Foliennummernplatzhalter 4"/>
          <p:cNvSpPr>
            <a:spLocks noGrp="1"/>
          </p:cNvSpPr>
          <p:nvPr>
            <p:ph type="sldNum" sz="quarter" idx="3"/>
          </p:nvPr>
        </p:nvSpPr>
        <p:spPr>
          <a:xfrm>
            <a:off x="3888210" y="9493420"/>
            <a:ext cx="2974552" cy="499745"/>
          </a:xfrm>
          <a:prstGeom prst="rect">
            <a:avLst/>
          </a:prstGeom>
        </p:spPr>
        <p:txBody>
          <a:bodyPr vert="horz" lIns="96332" tIns="48166" rIns="96332" bIns="48166" rtlCol="0" anchor="b"/>
          <a:lstStyle>
            <a:lvl1pPr algn="r">
              <a:defRPr sz="1300"/>
            </a:lvl1pPr>
          </a:lstStyle>
          <a:p>
            <a:fld id="{6D1EBD65-18EA-4750-A5B2-C51E573BC798}" type="slidenum">
              <a:rPr lang="de-DE" smtClean="0"/>
              <a:t>‹Nr.›</a:t>
            </a:fld>
            <a:endParaRPr lang="de-DE"/>
          </a:p>
        </p:txBody>
      </p:sp>
    </p:spTree>
    <p:extLst>
      <p:ext uri="{BB962C8B-B14F-4D97-AF65-F5344CB8AC3E}">
        <p14:creationId xmlns:p14="http://schemas.microsoft.com/office/powerpoint/2010/main" val="1395661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4552" cy="499745"/>
          </a:xfrm>
          <a:prstGeom prst="rect">
            <a:avLst/>
          </a:prstGeom>
        </p:spPr>
        <p:txBody>
          <a:bodyPr vert="horz" lIns="96332" tIns="48166" rIns="96332" bIns="48166" rtlCol="0"/>
          <a:lstStyle>
            <a:lvl1pPr algn="l">
              <a:defRPr sz="1300"/>
            </a:lvl1pPr>
          </a:lstStyle>
          <a:p>
            <a:endParaRPr lang="de-DE"/>
          </a:p>
        </p:txBody>
      </p:sp>
      <p:sp>
        <p:nvSpPr>
          <p:cNvPr id="3" name="Datumsplatzhalter 2"/>
          <p:cNvSpPr>
            <a:spLocks noGrp="1"/>
          </p:cNvSpPr>
          <p:nvPr>
            <p:ph type="dt" idx="1"/>
          </p:nvPr>
        </p:nvSpPr>
        <p:spPr>
          <a:xfrm>
            <a:off x="3888210" y="0"/>
            <a:ext cx="2974552" cy="499745"/>
          </a:xfrm>
          <a:prstGeom prst="rect">
            <a:avLst/>
          </a:prstGeom>
        </p:spPr>
        <p:txBody>
          <a:bodyPr vert="horz" lIns="96332" tIns="48166" rIns="96332" bIns="48166" rtlCol="0"/>
          <a:lstStyle>
            <a:lvl1pPr algn="r">
              <a:defRPr sz="1300"/>
            </a:lvl1pPr>
          </a:lstStyle>
          <a:p>
            <a:fld id="{6DF6437C-FEF2-46A0-8DEA-CDD6C911FCCC}" type="datetimeFigureOut">
              <a:rPr lang="de-DE" smtClean="0"/>
              <a:t>11.07.2021</a:t>
            </a:fld>
            <a:endParaRPr lang="de-DE"/>
          </a:p>
        </p:txBody>
      </p:sp>
      <p:sp>
        <p:nvSpPr>
          <p:cNvPr id="4" name="Folienbildplatzhalter 3"/>
          <p:cNvSpPr>
            <a:spLocks noGrp="1" noRot="1" noChangeAspect="1"/>
          </p:cNvSpPr>
          <p:nvPr>
            <p:ph type="sldImg" idx="2"/>
          </p:nvPr>
        </p:nvSpPr>
        <p:spPr>
          <a:xfrm>
            <a:off x="933450" y="749300"/>
            <a:ext cx="4997450" cy="3748088"/>
          </a:xfrm>
          <a:prstGeom prst="rect">
            <a:avLst/>
          </a:prstGeom>
          <a:noFill/>
          <a:ln w="12700">
            <a:solidFill>
              <a:prstClr val="black"/>
            </a:solidFill>
          </a:ln>
        </p:spPr>
        <p:txBody>
          <a:bodyPr vert="horz" lIns="96332" tIns="48166" rIns="96332" bIns="48166" rtlCol="0" anchor="ctr"/>
          <a:lstStyle/>
          <a:p>
            <a:endParaRPr lang="de-DE"/>
          </a:p>
        </p:txBody>
      </p:sp>
      <p:sp>
        <p:nvSpPr>
          <p:cNvPr id="5" name="Notizenplatzhalter 4"/>
          <p:cNvSpPr>
            <a:spLocks noGrp="1"/>
          </p:cNvSpPr>
          <p:nvPr>
            <p:ph type="body" sz="quarter" idx="3"/>
          </p:nvPr>
        </p:nvSpPr>
        <p:spPr>
          <a:xfrm>
            <a:off x="686435" y="4747578"/>
            <a:ext cx="5491480" cy="4497705"/>
          </a:xfrm>
          <a:prstGeom prst="rect">
            <a:avLst/>
          </a:prstGeom>
        </p:spPr>
        <p:txBody>
          <a:bodyPr vert="horz" lIns="96332" tIns="48166" rIns="96332" bIns="48166"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3420"/>
            <a:ext cx="2974552" cy="499745"/>
          </a:xfrm>
          <a:prstGeom prst="rect">
            <a:avLst/>
          </a:prstGeom>
        </p:spPr>
        <p:txBody>
          <a:bodyPr vert="horz" lIns="96332" tIns="48166" rIns="96332" bIns="48166" rtlCol="0" anchor="b"/>
          <a:lstStyle>
            <a:lvl1pPr algn="l">
              <a:defRPr sz="1300"/>
            </a:lvl1pPr>
          </a:lstStyle>
          <a:p>
            <a:endParaRPr lang="de-DE"/>
          </a:p>
        </p:txBody>
      </p:sp>
      <p:sp>
        <p:nvSpPr>
          <p:cNvPr id="7" name="Foliennummernplatzhalter 6"/>
          <p:cNvSpPr>
            <a:spLocks noGrp="1"/>
          </p:cNvSpPr>
          <p:nvPr>
            <p:ph type="sldNum" sz="quarter" idx="5"/>
          </p:nvPr>
        </p:nvSpPr>
        <p:spPr>
          <a:xfrm>
            <a:off x="3888210" y="9493420"/>
            <a:ext cx="2974552" cy="499745"/>
          </a:xfrm>
          <a:prstGeom prst="rect">
            <a:avLst/>
          </a:prstGeom>
        </p:spPr>
        <p:txBody>
          <a:bodyPr vert="horz" lIns="96332" tIns="48166" rIns="96332" bIns="48166" rtlCol="0" anchor="b"/>
          <a:lstStyle>
            <a:lvl1pPr algn="r">
              <a:defRPr sz="1300"/>
            </a:lvl1pPr>
          </a:lstStyle>
          <a:p>
            <a:fld id="{387BFA3E-3475-4F69-A773-3F130C3DC82E}" type="slidenum">
              <a:rPr lang="de-DE" smtClean="0"/>
              <a:t>‹Nr.›</a:t>
            </a:fld>
            <a:endParaRPr lang="de-DE"/>
          </a:p>
        </p:txBody>
      </p:sp>
    </p:spTree>
    <p:extLst>
      <p:ext uri="{BB962C8B-B14F-4D97-AF65-F5344CB8AC3E}">
        <p14:creationId xmlns:p14="http://schemas.microsoft.com/office/powerpoint/2010/main" val="2310259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87BFA3E-3475-4F69-A773-3F130C3DC82E}" type="slidenum">
              <a:rPr lang="de-DE" smtClean="0"/>
              <a:t>1</a:t>
            </a:fld>
            <a:endParaRPr lang="de-DE"/>
          </a:p>
        </p:txBody>
      </p:sp>
    </p:spTree>
    <p:extLst>
      <p:ext uri="{BB962C8B-B14F-4D97-AF65-F5344CB8AC3E}">
        <p14:creationId xmlns:p14="http://schemas.microsoft.com/office/powerpoint/2010/main" val="4114793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65 % der Sitze für die PZPR</a:t>
            </a:r>
          </a:p>
        </p:txBody>
      </p:sp>
      <p:sp>
        <p:nvSpPr>
          <p:cNvPr id="4" name="Foliennummernplatzhalter 3"/>
          <p:cNvSpPr>
            <a:spLocks noGrp="1"/>
          </p:cNvSpPr>
          <p:nvPr>
            <p:ph type="sldNum" sz="quarter" idx="10"/>
          </p:nvPr>
        </p:nvSpPr>
        <p:spPr/>
        <p:txBody>
          <a:bodyPr/>
          <a:lstStyle/>
          <a:p>
            <a:fld id="{387BFA3E-3475-4F69-A773-3F130C3DC82E}" type="slidenum">
              <a:rPr lang="de-DE" smtClean="0"/>
              <a:t>10</a:t>
            </a:fld>
            <a:endParaRPr lang="de-DE"/>
          </a:p>
        </p:txBody>
      </p:sp>
    </p:spTree>
    <p:extLst>
      <p:ext uri="{BB962C8B-B14F-4D97-AF65-F5344CB8AC3E}">
        <p14:creationId xmlns:p14="http://schemas.microsoft.com/office/powerpoint/2010/main" val="1013941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t>Die Bewegung löst sich Zerstritten auf. (2 Flügel)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a:p>
          <a:p>
            <a:pPr marL="0" marR="0" lvl="0" indent="0" algn="l" defTabSz="914400" rtl="0" eaLnBrk="1" fontAlgn="auto" latinLnBrk="0" hangingPunct="1">
              <a:lnSpc>
                <a:spcPct val="100000"/>
              </a:lnSpc>
              <a:spcBef>
                <a:spcPts val="0"/>
              </a:spcBef>
              <a:spcAft>
                <a:spcPts val="0"/>
              </a:spcAft>
              <a:buClrTx/>
              <a:buSzTx/>
              <a:buFontTx/>
              <a:buNone/>
              <a:tabLst/>
              <a:defRPr/>
            </a:pPr>
            <a:r>
              <a:rPr lang="de-DE"/>
              <a:t>Gewerkschaft existiert noch (unbedeutend).</a:t>
            </a:r>
          </a:p>
          <a:p>
            <a:endParaRPr lang="de-DE"/>
          </a:p>
        </p:txBody>
      </p:sp>
      <p:sp>
        <p:nvSpPr>
          <p:cNvPr id="4" name="Foliennummernplatzhalter 3"/>
          <p:cNvSpPr>
            <a:spLocks noGrp="1"/>
          </p:cNvSpPr>
          <p:nvPr>
            <p:ph type="sldNum" sz="quarter" idx="10"/>
          </p:nvPr>
        </p:nvSpPr>
        <p:spPr/>
        <p:txBody>
          <a:bodyPr/>
          <a:lstStyle/>
          <a:p>
            <a:fld id="{387BFA3E-3475-4F69-A773-3F130C3DC82E}" type="slidenum">
              <a:rPr lang="de-DE" smtClean="0"/>
              <a:t>11</a:t>
            </a:fld>
            <a:endParaRPr lang="de-DE"/>
          </a:p>
        </p:txBody>
      </p:sp>
    </p:spTree>
    <p:extLst>
      <p:ext uri="{BB962C8B-B14F-4D97-AF65-F5344CB8AC3E}">
        <p14:creationId xmlns:p14="http://schemas.microsoft.com/office/powerpoint/2010/main" val="1766461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87BFA3E-3475-4F69-A773-3F130C3DC82E}" type="slidenum">
              <a:rPr lang="de-DE" smtClean="0"/>
              <a:t>12</a:t>
            </a:fld>
            <a:endParaRPr lang="de-DE"/>
          </a:p>
        </p:txBody>
      </p:sp>
    </p:spTree>
    <p:extLst>
      <p:ext uri="{BB962C8B-B14F-4D97-AF65-F5344CB8AC3E}">
        <p14:creationId xmlns:p14="http://schemas.microsoft.com/office/powerpoint/2010/main" val="761709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87BFA3E-3475-4F69-A773-3F130C3DC82E}" type="slidenum">
              <a:rPr lang="de-DE" smtClean="0"/>
              <a:t>13</a:t>
            </a:fld>
            <a:endParaRPr lang="de-DE"/>
          </a:p>
        </p:txBody>
      </p:sp>
    </p:spTree>
    <p:extLst>
      <p:ext uri="{BB962C8B-B14F-4D97-AF65-F5344CB8AC3E}">
        <p14:creationId xmlns:p14="http://schemas.microsoft.com/office/powerpoint/2010/main" val="34357957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87BFA3E-3475-4F69-A773-3F130C3DC82E}" type="slidenum">
              <a:rPr lang="de-DE" smtClean="0"/>
              <a:t>14</a:t>
            </a:fld>
            <a:endParaRPr lang="de-DE"/>
          </a:p>
        </p:txBody>
      </p:sp>
    </p:spTree>
    <p:extLst>
      <p:ext uri="{BB962C8B-B14F-4D97-AF65-F5344CB8AC3E}">
        <p14:creationId xmlns:p14="http://schemas.microsoft.com/office/powerpoint/2010/main" val="2482513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kommunistische Regierung hatte Fleischpreise in Kantine</a:t>
            </a:r>
            <a:r>
              <a:rPr lang="de-DE" baseline="0"/>
              <a:t> </a:t>
            </a:r>
            <a:r>
              <a:rPr lang="de-DE"/>
              <a:t>erhöht</a:t>
            </a:r>
          </a:p>
          <a:p>
            <a:r>
              <a:rPr lang="de-DE"/>
              <a:t>Arbeiterin, die sich darüber beschwert hatte, entlassen</a:t>
            </a:r>
          </a:p>
          <a:p>
            <a:r>
              <a:rPr lang="de-DE"/>
              <a:t>brachte das Fass zum Überlaufen</a:t>
            </a:r>
            <a:endParaRPr lang="de-DE" dirty="0"/>
          </a:p>
        </p:txBody>
      </p:sp>
      <p:sp>
        <p:nvSpPr>
          <p:cNvPr id="4" name="Foliennummernplatzhalter 3"/>
          <p:cNvSpPr>
            <a:spLocks noGrp="1"/>
          </p:cNvSpPr>
          <p:nvPr>
            <p:ph type="sldNum" sz="quarter" idx="10"/>
          </p:nvPr>
        </p:nvSpPr>
        <p:spPr/>
        <p:txBody>
          <a:bodyPr/>
          <a:lstStyle/>
          <a:p>
            <a:fld id="{387BFA3E-3475-4F69-A773-3F130C3DC82E}" type="slidenum">
              <a:rPr lang="de-DE" smtClean="0"/>
              <a:t>2</a:t>
            </a:fld>
            <a:endParaRPr lang="de-DE"/>
          </a:p>
        </p:txBody>
      </p:sp>
    </p:spTree>
    <p:extLst>
      <p:ext uri="{BB962C8B-B14F-4D97-AF65-F5344CB8AC3E}">
        <p14:creationId xmlns:p14="http://schemas.microsoft.com/office/powerpoint/2010/main" val="3388798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Reform, kein</a:t>
            </a:r>
            <a:r>
              <a:rPr lang="de-DE" baseline="0"/>
              <a:t> Umsturz (aus Angst)</a:t>
            </a:r>
            <a:endParaRPr lang="de-DE"/>
          </a:p>
        </p:txBody>
      </p:sp>
      <p:sp>
        <p:nvSpPr>
          <p:cNvPr id="4" name="Foliennummernplatzhalter 3"/>
          <p:cNvSpPr>
            <a:spLocks noGrp="1"/>
          </p:cNvSpPr>
          <p:nvPr>
            <p:ph type="sldNum" sz="quarter" idx="10"/>
          </p:nvPr>
        </p:nvSpPr>
        <p:spPr/>
        <p:txBody>
          <a:bodyPr/>
          <a:lstStyle/>
          <a:p>
            <a:fld id="{387BFA3E-3475-4F69-A773-3F130C3DC82E}" type="slidenum">
              <a:rPr lang="de-DE" smtClean="0"/>
              <a:t>3</a:t>
            </a:fld>
            <a:endParaRPr lang="de-DE"/>
          </a:p>
        </p:txBody>
      </p:sp>
    </p:spTree>
    <p:extLst>
      <p:ext uri="{BB962C8B-B14F-4D97-AF65-F5344CB8AC3E}">
        <p14:creationId xmlns:p14="http://schemas.microsoft.com/office/powerpoint/2010/main" val="4223236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Streikende</a:t>
            </a:r>
            <a:r>
              <a:rPr lang="de-DE" baseline="0"/>
              <a:t> h</a:t>
            </a:r>
            <a:r>
              <a:rPr lang="de-DE"/>
              <a:t>atten 21</a:t>
            </a:r>
            <a:r>
              <a:rPr lang="de-DE" baseline="0"/>
              <a:t> Forderungen</a:t>
            </a:r>
            <a:endParaRPr lang="de-DE"/>
          </a:p>
        </p:txBody>
      </p:sp>
      <p:sp>
        <p:nvSpPr>
          <p:cNvPr id="4" name="Foliennummernplatzhalter 3"/>
          <p:cNvSpPr>
            <a:spLocks noGrp="1"/>
          </p:cNvSpPr>
          <p:nvPr>
            <p:ph type="sldNum" sz="quarter" idx="10"/>
          </p:nvPr>
        </p:nvSpPr>
        <p:spPr/>
        <p:txBody>
          <a:bodyPr/>
          <a:lstStyle/>
          <a:p>
            <a:fld id="{387BFA3E-3475-4F69-A773-3F130C3DC82E}" type="slidenum">
              <a:rPr lang="de-DE" smtClean="0"/>
              <a:t>4</a:t>
            </a:fld>
            <a:endParaRPr lang="de-DE"/>
          </a:p>
        </p:txBody>
      </p:sp>
    </p:spTree>
    <p:extLst>
      <p:ext uri="{BB962C8B-B14F-4D97-AF65-F5344CB8AC3E}">
        <p14:creationId xmlns:p14="http://schemas.microsoft.com/office/powerpoint/2010/main" val="1386118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35 Mio. Einwohner</a:t>
            </a:r>
            <a:r>
              <a:rPr lang="de-DE" baseline="0"/>
              <a:t> damals</a:t>
            </a:r>
            <a:endParaRPr lang="de-DE"/>
          </a:p>
          <a:p>
            <a:endParaRPr lang="de-DE"/>
          </a:p>
          <a:p>
            <a:r>
              <a:rPr lang="de-DE"/>
              <a:t>ca. 9,5 Mio. Polen</a:t>
            </a:r>
          </a:p>
        </p:txBody>
      </p:sp>
      <p:sp>
        <p:nvSpPr>
          <p:cNvPr id="4" name="Foliennummernplatzhalter 3"/>
          <p:cNvSpPr>
            <a:spLocks noGrp="1"/>
          </p:cNvSpPr>
          <p:nvPr>
            <p:ph type="sldNum" sz="quarter" idx="10"/>
          </p:nvPr>
        </p:nvSpPr>
        <p:spPr/>
        <p:txBody>
          <a:bodyPr/>
          <a:lstStyle/>
          <a:p>
            <a:fld id="{387BFA3E-3475-4F69-A773-3F130C3DC82E}" type="slidenum">
              <a:rPr lang="de-DE" smtClean="0"/>
              <a:t>5</a:t>
            </a:fld>
            <a:endParaRPr lang="de-DE"/>
          </a:p>
        </p:txBody>
      </p:sp>
    </p:spTree>
    <p:extLst>
      <p:ext uri="{BB962C8B-B14F-4D97-AF65-F5344CB8AC3E}">
        <p14:creationId xmlns:p14="http://schemas.microsoft.com/office/powerpoint/2010/main" val="2734046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Langsam</a:t>
            </a:r>
          </a:p>
        </p:txBody>
      </p:sp>
      <p:sp>
        <p:nvSpPr>
          <p:cNvPr id="4" name="Foliennummernplatzhalter 3"/>
          <p:cNvSpPr>
            <a:spLocks noGrp="1"/>
          </p:cNvSpPr>
          <p:nvPr>
            <p:ph type="sldNum" sz="quarter" idx="10"/>
          </p:nvPr>
        </p:nvSpPr>
        <p:spPr/>
        <p:txBody>
          <a:bodyPr/>
          <a:lstStyle/>
          <a:p>
            <a:fld id="{387BFA3E-3475-4F69-A773-3F130C3DC82E}" type="slidenum">
              <a:rPr lang="de-DE" smtClean="0"/>
              <a:t>6</a:t>
            </a:fld>
            <a:endParaRPr lang="de-DE"/>
          </a:p>
        </p:txBody>
      </p:sp>
    </p:spTree>
    <p:extLst>
      <p:ext uri="{BB962C8B-B14F-4D97-AF65-F5344CB8AC3E}">
        <p14:creationId xmlns:p14="http://schemas.microsoft.com/office/powerpoint/2010/main" val="464077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a:t>Land</a:t>
            </a:r>
            <a:r>
              <a:rPr lang="de-DE" baseline="0"/>
              <a:t> soll „gesäubert“ werden</a:t>
            </a:r>
            <a:endParaRPr lang="de-DE"/>
          </a:p>
          <a:p>
            <a:endParaRPr lang="de-DE" baseline="0"/>
          </a:p>
          <a:p>
            <a:pPr marL="0" marR="0" indent="0" algn="l" defTabSz="914400" rtl="0" eaLnBrk="1" fontAlgn="auto" latinLnBrk="0" hangingPunct="1">
              <a:lnSpc>
                <a:spcPct val="100000"/>
              </a:lnSpc>
              <a:spcBef>
                <a:spcPts val="0"/>
              </a:spcBef>
              <a:spcAft>
                <a:spcPts val="0"/>
              </a:spcAft>
              <a:buClrTx/>
              <a:buSzTx/>
              <a:buFontTx/>
              <a:buNone/>
              <a:tabLst/>
              <a:defRPr/>
            </a:pPr>
            <a:r>
              <a:rPr lang="de-DE" baseline="0"/>
              <a:t>Im Untergrund leitet immer noch Walesa, keine Arbeiter mehr, </a:t>
            </a:r>
            <a:r>
              <a:rPr lang="de-DE"/>
              <a:t>innerlich zerstritten</a:t>
            </a:r>
          </a:p>
          <a:p>
            <a:endParaRPr lang="de-DE"/>
          </a:p>
        </p:txBody>
      </p:sp>
      <p:sp>
        <p:nvSpPr>
          <p:cNvPr id="4" name="Foliennummernplatzhalter 3"/>
          <p:cNvSpPr>
            <a:spLocks noGrp="1"/>
          </p:cNvSpPr>
          <p:nvPr>
            <p:ph type="sldNum" sz="quarter" idx="10"/>
          </p:nvPr>
        </p:nvSpPr>
        <p:spPr/>
        <p:txBody>
          <a:bodyPr/>
          <a:lstStyle/>
          <a:p>
            <a:fld id="{387BFA3E-3475-4F69-A773-3F130C3DC82E}" type="slidenum">
              <a:rPr lang="de-DE" smtClean="0"/>
              <a:t>7</a:t>
            </a:fld>
            <a:endParaRPr lang="de-DE"/>
          </a:p>
        </p:txBody>
      </p:sp>
    </p:spTree>
    <p:extLst>
      <p:ext uri="{BB962C8B-B14F-4D97-AF65-F5344CB8AC3E}">
        <p14:creationId xmlns:p14="http://schemas.microsoft.com/office/powerpoint/2010/main" val="3585740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Wałęsa</a:t>
            </a:r>
            <a:r>
              <a:rPr lang="de-DE" baseline="0"/>
              <a:t> erhält den </a:t>
            </a:r>
            <a:r>
              <a:rPr lang="de-DE"/>
              <a:t>Friedensnobelpreis während</a:t>
            </a:r>
            <a:r>
              <a:rPr lang="de-DE" baseline="0"/>
              <a:t> Verbot 1983</a:t>
            </a:r>
          </a:p>
          <a:p>
            <a:endParaRPr lang="de-DE" baseline="0"/>
          </a:p>
          <a:p>
            <a:endParaRPr lang="de-DE" baseline="0"/>
          </a:p>
        </p:txBody>
      </p:sp>
      <p:sp>
        <p:nvSpPr>
          <p:cNvPr id="4" name="Foliennummernplatzhalter 3"/>
          <p:cNvSpPr>
            <a:spLocks noGrp="1"/>
          </p:cNvSpPr>
          <p:nvPr>
            <p:ph type="sldNum" sz="quarter" idx="10"/>
          </p:nvPr>
        </p:nvSpPr>
        <p:spPr/>
        <p:txBody>
          <a:bodyPr/>
          <a:lstStyle/>
          <a:p>
            <a:fld id="{387BFA3E-3475-4F69-A773-3F130C3DC82E}" type="slidenum">
              <a:rPr lang="de-DE" smtClean="0"/>
              <a:t>8</a:t>
            </a:fld>
            <a:endParaRPr lang="de-DE"/>
          </a:p>
        </p:txBody>
      </p:sp>
    </p:spTree>
    <p:extLst>
      <p:ext uri="{BB962C8B-B14F-4D97-AF65-F5344CB8AC3E}">
        <p14:creationId xmlns:p14="http://schemas.microsoft.com/office/powerpoint/2010/main" val="254474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87BFA3E-3475-4F69-A773-3F130C3DC82E}" type="slidenum">
              <a:rPr lang="de-DE" smtClean="0"/>
              <a:t>9</a:t>
            </a:fld>
            <a:endParaRPr lang="de-DE"/>
          </a:p>
        </p:txBody>
      </p:sp>
    </p:spTree>
    <p:extLst>
      <p:ext uri="{BB962C8B-B14F-4D97-AF65-F5344CB8AC3E}">
        <p14:creationId xmlns:p14="http://schemas.microsoft.com/office/powerpoint/2010/main" val="3016740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AAC4A3DC-479F-4D4D-A568-F021E3F52A57}" type="datetimeFigureOut">
              <a:rPr lang="de-DE" smtClean="0"/>
              <a:t>11.07.2021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43FC8A1-7CED-4AA9-AC5B-D5E72C852291}" type="slidenum">
              <a:rPr lang="de-DE" smtClean="0"/>
              <a:t>‹Nr.›</a:t>
            </a:fld>
            <a:endParaRPr lang="de-DE"/>
          </a:p>
        </p:txBody>
      </p:sp>
    </p:spTree>
    <p:extLst>
      <p:ext uri="{BB962C8B-B14F-4D97-AF65-F5344CB8AC3E}">
        <p14:creationId xmlns:p14="http://schemas.microsoft.com/office/powerpoint/2010/main" val="269794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AAC4A3DC-479F-4D4D-A568-F021E3F52A57}" type="datetimeFigureOut">
              <a:rPr lang="de-DE" smtClean="0"/>
              <a:t>11.07.2021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43FC8A1-7CED-4AA9-AC5B-D5E72C852291}" type="slidenum">
              <a:rPr lang="de-DE" smtClean="0"/>
              <a:t>‹Nr.›</a:t>
            </a:fld>
            <a:endParaRPr lang="de-DE"/>
          </a:p>
        </p:txBody>
      </p:sp>
    </p:spTree>
    <p:extLst>
      <p:ext uri="{BB962C8B-B14F-4D97-AF65-F5344CB8AC3E}">
        <p14:creationId xmlns:p14="http://schemas.microsoft.com/office/powerpoint/2010/main" val="170463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AAC4A3DC-479F-4D4D-A568-F021E3F52A57}" type="datetimeFigureOut">
              <a:rPr lang="de-DE" smtClean="0"/>
              <a:t>11.07.2021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43FC8A1-7CED-4AA9-AC5B-D5E72C852291}" type="slidenum">
              <a:rPr lang="de-DE" smtClean="0"/>
              <a:t>‹Nr.›</a:t>
            </a:fld>
            <a:endParaRPr lang="de-DE"/>
          </a:p>
        </p:txBody>
      </p:sp>
    </p:spTree>
    <p:extLst>
      <p:ext uri="{BB962C8B-B14F-4D97-AF65-F5344CB8AC3E}">
        <p14:creationId xmlns:p14="http://schemas.microsoft.com/office/powerpoint/2010/main" val="3558327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AAC4A3DC-479F-4D4D-A568-F021E3F52A57}" type="datetimeFigureOut">
              <a:rPr lang="de-DE" smtClean="0"/>
              <a:t>11.07.2021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43FC8A1-7CED-4AA9-AC5B-D5E72C852291}" type="slidenum">
              <a:rPr lang="de-DE" smtClean="0"/>
              <a:t>‹Nr.›</a:t>
            </a:fld>
            <a:endParaRPr lang="de-DE"/>
          </a:p>
        </p:txBody>
      </p:sp>
    </p:spTree>
    <p:extLst>
      <p:ext uri="{BB962C8B-B14F-4D97-AF65-F5344CB8AC3E}">
        <p14:creationId xmlns:p14="http://schemas.microsoft.com/office/powerpoint/2010/main" val="254745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AAC4A3DC-479F-4D4D-A568-F021E3F52A57}" type="datetimeFigureOut">
              <a:rPr lang="de-DE" smtClean="0"/>
              <a:t>11.07.2021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43FC8A1-7CED-4AA9-AC5B-D5E72C852291}" type="slidenum">
              <a:rPr lang="de-DE" smtClean="0"/>
              <a:t>‹Nr.›</a:t>
            </a:fld>
            <a:endParaRPr lang="de-DE"/>
          </a:p>
        </p:txBody>
      </p:sp>
    </p:spTree>
    <p:extLst>
      <p:ext uri="{BB962C8B-B14F-4D97-AF65-F5344CB8AC3E}">
        <p14:creationId xmlns:p14="http://schemas.microsoft.com/office/powerpoint/2010/main" val="3197268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AAC4A3DC-479F-4D4D-A568-F021E3F52A57}" type="datetimeFigureOut">
              <a:rPr lang="de-DE" smtClean="0"/>
              <a:t>11.07.2021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43FC8A1-7CED-4AA9-AC5B-D5E72C852291}" type="slidenum">
              <a:rPr lang="de-DE" smtClean="0"/>
              <a:t>‹Nr.›</a:t>
            </a:fld>
            <a:endParaRPr lang="de-DE"/>
          </a:p>
        </p:txBody>
      </p:sp>
    </p:spTree>
    <p:extLst>
      <p:ext uri="{BB962C8B-B14F-4D97-AF65-F5344CB8AC3E}">
        <p14:creationId xmlns:p14="http://schemas.microsoft.com/office/powerpoint/2010/main" val="3557013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AAC4A3DC-479F-4D4D-A568-F021E3F52A57}" type="datetimeFigureOut">
              <a:rPr lang="de-DE" smtClean="0"/>
              <a:t>11.07.2021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43FC8A1-7CED-4AA9-AC5B-D5E72C852291}" type="slidenum">
              <a:rPr lang="de-DE" smtClean="0"/>
              <a:t>‹Nr.›</a:t>
            </a:fld>
            <a:endParaRPr lang="de-DE"/>
          </a:p>
        </p:txBody>
      </p:sp>
    </p:spTree>
    <p:extLst>
      <p:ext uri="{BB962C8B-B14F-4D97-AF65-F5344CB8AC3E}">
        <p14:creationId xmlns:p14="http://schemas.microsoft.com/office/powerpoint/2010/main" val="4155492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AAC4A3DC-479F-4D4D-A568-F021E3F52A57}" type="datetimeFigureOut">
              <a:rPr lang="de-DE" smtClean="0"/>
              <a:t>11.07.2021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43FC8A1-7CED-4AA9-AC5B-D5E72C852291}" type="slidenum">
              <a:rPr lang="de-DE" smtClean="0"/>
              <a:t>‹Nr.›</a:t>
            </a:fld>
            <a:endParaRPr lang="de-DE"/>
          </a:p>
        </p:txBody>
      </p:sp>
    </p:spTree>
    <p:extLst>
      <p:ext uri="{BB962C8B-B14F-4D97-AF65-F5344CB8AC3E}">
        <p14:creationId xmlns:p14="http://schemas.microsoft.com/office/powerpoint/2010/main" val="1597731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AC4A3DC-479F-4D4D-A568-F021E3F52A57}" type="datetimeFigureOut">
              <a:rPr lang="de-DE" smtClean="0"/>
              <a:t>11.07.2021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43FC8A1-7CED-4AA9-AC5B-D5E72C852291}" type="slidenum">
              <a:rPr lang="de-DE" smtClean="0"/>
              <a:t>‹Nr.›</a:t>
            </a:fld>
            <a:endParaRPr lang="de-DE"/>
          </a:p>
        </p:txBody>
      </p:sp>
    </p:spTree>
    <p:extLst>
      <p:ext uri="{BB962C8B-B14F-4D97-AF65-F5344CB8AC3E}">
        <p14:creationId xmlns:p14="http://schemas.microsoft.com/office/powerpoint/2010/main" val="17885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AAC4A3DC-479F-4D4D-A568-F021E3F52A57}" type="datetimeFigureOut">
              <a:rPr lang="de-DE" smtClean="0"/>
              <a:t>11.07.2021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43FC8A1-7CED-4AA9-AC5B-D5E72C852291}" type="slidenum">
              <a:rPr lang="de-DE" smtClean="0"/>
              <a:t>‹Nr.›</a:t>
            </a:fld>
            <a:endParaRPr lang="de-DE"/>
          </a:p>
        </p:txBody>
      </p:sp>
    </p:spTree>
    <p:extLst>
      <p:ext uri="{BB962C8B-B14F-4D97-AF65-F5344CB8AC3E}">
        <p14:creationId xmlns:p14="http://schemas.microsoft.com/office/powerpoint/2010/main" val="2721236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AAC4A3DC-479F-4D4D-A568-F021E3F52A57}" type="datetimeFigureOut">
              <a:rPr lang="de-DE" smtClean="0"/>
              <a:t>11.07.2021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43FC8A1-7CED-4AA9-AC5B-D5E72C852291}" type="slidenum">
              <a:rPr lang="de-DE" smtClean="0"/>
              <a:t>‹Nr.›</a:t>
            </a:fld>
            <a:endParaRPr lang="de-DE"/>
          </a:p>
        </p:txBody>
      </p:sp>
    </p:spTree>
    <p:extLst>
      <p:ext uri="{BB962C8B-B14F-4D97-AF65-F5344CB8AC3E}">
        <p14:creationId xmlns:p14="http://schemas.microsoft.com/office/powerpoint/2010/main" val="321073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C4A3DC-479F-4D4D-A568-F021E3F52A57}" type="datetimeFigureOut">
              <a:rPr lang="de-DE" smtClean="0"/>
              <a:t>11.07.2021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FC8A1-7CED-4AA9-AC5B-D5E72C852291}" type="slidenum">
              <a:rPr lang="de-DE" smtClean="0"/>
              <a:t>‹Nr.›</a:t>
            </a:fld>
            <a:endParaRPr lang="de-DE"/>
          </a:p>
        </p:txBody>
      </p:sp>
    </p:spTree>
    <p:extLst>
      <p:ext uri="{BB962C8B-B14F-4D97-AF65-F5344CB8AC3E}">
        <p14:creationId xmlns:p14="http://schemas.microsoft.com/office/powerpoint/2010/main" val="120801473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c2.staticflickr.com/4/3826/11364695336_0a4e4b2c28_b.jpg" TargetMode="External"/><Relationship Id="rId3" Type="http://schemas.openxmlformats.org/officeDocument/2006/relationships/hyperlink" Target="https://cleverpedia.de/solidarnosc/" TargetMode="External"/><Relationship Id="rId7" Type="http://schemas.openxmlformats.org/officeDocument/2006/relationships/hyperlink" Target="http://www.dw.com/image/0,,4287030_4,00.jp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bpb.de/geschichte/zeitgeschichte/deutsch-polnische-beziehungen/39757/polen-als-vorreiter-des-umbruchs" TargetMode="External"/><Relationship Id="rId5" Type="http://schemas.openxmlformats.org/officeDocument/2006/relationships/hyperlink" Target="http://www.bpb.de/cache/images/8/42258-3x2-article620.jpg?2CC45" TargetMode="External"/><Relationship Id="rId10" Type="http://schemas.openxmlformats.org/officeDocument/2006/relationships/hyperlink" Target="http://www.dw.com/de/solidarnosc-bewegung-mit-folgen/a-1691118" TargetMode="External"/><Relationship Id="rId4" Type="http://schemas.openxmlformats.org/officeDocument/2006/relationships/hyperlink" Target="http://www.dw.com/image/0,,1696262_4,00.gif" TargetMode="External"/><Relationship Id="rId9" Type="http://schemas.openxmlformats.org/officeDocument/2006/relationships/hyperlink" Target="https://de.wikipedia.org/wiki/Lech_Wa%C5%82%C4%99sa#Orden_und_Ehrungen"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Solidarnosc</a:t>
            </a:r>
          </a:p>
        </p:txBody>
      </p:sp>
      <p:sp>
        <p:nvSpPr>
          <p:cNvPr id="3" name="Untertitel 2"/>
          <p:cNvSpPr>
            <a:spLocks noGrp="1"/>
          </p:cNvSpPr>
          <p:nvPr>
            <p:ph type="subTitle" idx="1"/>
          </p:nvPr>
        </p:nvSpPr>
        <p:spPr/>
        <p:txBody>
          <a:bodyPr>
            <a:noAutofit/>
          </a:bodyPr>
          <a:lstStyle/>
          <a:p>
            <a:r>
              <a:rPr lang="de-DE" sz="2400" dirty="0"/>
              <a:t>Eine polnische Gewerkschaft, die 1980 nach sozialen Unruhen gegründet wurde. Wichtigste Kraft der politischen Transformation in Polen.</a:t>
            </a:r>
          </a:p>
        </p:txBody>
      </p:sp>
    </p:spTree>
    <p:extLst>
      <p:ext uri="{BB962C8B-B14F-4D97-AF65-F5344CB8AC3E}">
        <p14:creationId xmlns:p14="http://schemas.microsoft.com/office/powerpoint/2010/main" val="2520140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a:t>halbdemokratische Wahlen</a:t>
            </a:r>
          </a:p>
        </p:txBody>
      </p:sp>
      <p:sp>
        <p:nvSpPr>
          <p:cNvPr id="3" name="Inhaltsplatzhalter 2"/>
          <p:cNvSpPr>
            <a:spLocks noGrp="1"/>
          </p:cNvSpPr>
          <p:nvPr>
            <p:ph idx="1"/>
          </p:nvPr>
        </p:nvSpPr>
        <p:spPr>
          <a:xfrm>
            <a:off x="457200" y="1600200"/>
            <a:ext cx="7787208" cy="4525963"/>
          </a:xfrm>
        </p:spPr>
        <p:txBody>
          <a:bodyPr>
            <a:normAutofit lnSpcReduction="10000"/>
          </a:bodyPr>
          <a:lstStyle/>
          <a:p>
            <a:pPr lvl="0"/>
            <a:r>
              <a:rPr lang="de-DE"/>
              <a:t>99 der 100 Sitze im neuen Senat bekam die Opposition</a:t>
            </a:r>
          </a:p>
          <a:p>
            <a:pPr lvl="0"/>
            <a:r>
              <a:rPr lang="de-DE"/>
              <a:t>Im Parlament bekam die Opposition alle der möglichen Sitze (35 %)</a:t>
            </a:r>
          </a:p>
          <a:p>
            <a:pPr lvl="0"/>
            <a:r>
              <a:rPr lang="de-DE"/>
              <a:t>Erster Ministerpräsident wird Tadeusz Mazowiecki (ein Mitglied der Gewerkschaft Solidarnosc)</a:t>
            </a:r>
          </a:p>
          <a:p>
            <a:pPr lvl="0"/>
            <a:r>
              <a:rPr lang="de-DE"/>
              <a:t>Dezember 1990: Lech Walesa wird Staatspräsident</a:t>
            </a:r>
          </a:p>
        </p:txBody>
      </p:sp>
    </p:spTree>
    <p:extLst>
      <p:ext uri="{BB962C8B-B14F-4D97-AF65-F5344CB8AC3E}">
        <p14:creationId xmlns:p14="http://schemas.microsoft.com/office/powerpoint/2010/main" val="341342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a:t>Das Ende der Solidarnosc</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32588449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89748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a:t>Geschichtliche Bedeutung</a:t>
            </a:r>
            <a:endParaRPr lang="de-DE" dirty="0"/>
          </a:p>
        </p:txBody>
      </p:sp>
      <p:graphicFrame>
        <p:nvGraphicFramePr>
          <p:cNvPr id="2" name="Diagramm 1"/>
          <p:cNvGraphicFramePr/>
          <p:nvPr>
            <p:extLst>
              <p:ext uri="{D42A27DB-BD31-4B8C-83A1-F6EECF244321}">
                <p14:modId xmlns:p14="http://schemas.microsoft.com/office/powerpoint/2010/main" val="370239446"/>
              </p:ext>
            </p:extLst>
          </p:nvPr>
        </p:nvGraphicFramePr>
        <p:xfrm>
          <a:off x="923764" y="1397000"/>
          <a:ext cx="7296472" cy="5056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74705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Quellen</a:t>
            </a:r>
          </a:p>
        </p:txBody>
      </p:sp>
      <p:sp>
        <p:nvSpPr>
          <p:cNvPr id="3" name="Inhaltsplatzhalter 2"/>
          <p:cNvSpPr>
            <a:spLocks noGrp="1"/>
          </p:cNvSpPr>
          <p:nvPr>
            <p:ph idx="1"/>
          </p:nvPr>
        </p:nvSpPr>
        <p:spPr>
          <a:xfrm>
            <a:off x="457200" y="1600200"/>
            <a:ext cx="8229600" cy="4781128"/>
          </a:xfrm>
        </p:spPr>
        <p:txBody>
          <a:bodyPr>
            <a:normAutofit fontScale="62500" lnSpcReduction="20000"/>
          </a:bodyPr>
          <a:lstStyle/>
          <a:p>
            <a:pPr lvl="0"/>
            <a:r>
              <a:rPr lang="en-GB" dirty="0"/>
              <a:t>Von: </a:t>
            </a:r>
            <a:r>
              <a:rPr lang="en-GB" dirty="0">
                <a:hlinkClick r:id="rId3">
                  <a:extLst>
                    <a:ext uri="{A12FA001-AC4F-418D-AE19-62706E023703}">
                      <ahyp:hlinkClr xmlns:ahyp="http://schemas.microsoft.com/office/drawing/2018/hyperlinkcolor" val="tx"/>
                    </a:ext>
                  </a:extLst>
                </a:hlinkClick>
              </a:rPr>
              <a:t>cleverpedia.de/</a:t>
            </a:r>
            <a:r>
              <a:rPr lang="en-GB" dirty="0" err="1">
                <a:hlinkClick r:id="rId3">
                  <a:extLst>
                    <a:ext uri="{A12FA001-AC4F-418D-AE19-62706E023703}">
                      <ahyp:hlinkClr xmlns:ahyp="http://schemas.microsoft.com/office/drawing/2018/hyperlinkcolor" val="tx"/>
                    </a:ext>
                  </a:extLst>
                </a:hlinkClick>
              </a:rPr>
              <a:t>solidarnosc</a:t>
            </a:r>
            <a:r>
              <a:rPr lang="en-GB" dirty="0">
                <a:hlinkClick r:id="rId3">
                  <a:extLst>
                    <a:ext uri="{A12FA001-AC4F-418D-AE19-62706E023703}">
                      <ahyp:hlinkClr xmlns:ahyp="http://schemas.microsoft.com/office/drawing/2018/hyperlinkcolor" val="tx"/>
                    </a:ext>
                  </a:extLst>
                </a:hlinkClick>
              </a:rPr>
              <a:t>/</a:t>
            </a:r>
            <a:endParaRPr lang="en-GB" dirty="0">
              <a:hlinkClick r:id="rId4">
                <a:extLst>
                  <a:ext uri="{A12FA001-AC4F-418D-AE19-62706E023703}">
                    <ahyp:hlinkClr xmlns:ahyp="http://schemas.microsoft.com/office/drawing/2018/hyperlinkcolor" val="tx"/>
                  </a:ext>
                </a:extLst>
              </a:hlinkClick>
            </a:endParaRPr>
          </a:p>
          <a:p>
            <a:pPr lvl="0"/>
            <a:r>
              <a:rPr lang="en-GB" dirty="0">
                <a:hlinkClick r:id="rId4">
                  <a:extLst>
                    <a:ext uri="{A12FA001-AC4F-418D-AE19-62706E023703}">
                      <ahyp:hlinkClr xmlns:ahyp="http://schemas.microsoft.com/office/drawing/2018/hyperlinkcolor" val="tx"/>
                    </a:ext>
                  </a:extLst>
                </a:hlinkClick>
              </a:rPr>
              <a:t>http://www.dw.com/image/0,,1696262_4,00.gif</a:t>
            </a:r>
            <a:r>
              <a:rPr lang="en-GB" dirty="0"/>
              <a:t>  (Logo, via AP Graphics)</a:t>
            </a:r>
            <a:endParaRPr lang="de-DE" dirty="0"/>
          </a:p>
          <a:p>
            <a:pPr lvl="0"/>
            <a:r>
              <a:rPr lang="de-DE" dirty="0">
                <a:hlinkClick r:id="rId5">
                  <a:extLst>
                    <a:ext uri="{A12FA001-AC4F-418D-AE19-62706E023703}">
                      <ahyp:hlinkClr xmlns:ahyp="http://schemas.microsoft.com/office/drawing/2018/hyperlinkcolor" val="tx"/>
                    </a:ext>
                  </a:extLst>
                </a:hlinkClick>
              </a:rPr>
              <a:t>http://www.bpb.de/cache/images/8/42258-3x2-article620.jpg?2CC45</a:t>
            </a:r>
            <a:r>
              <a:rPr lang="de-DE" dirty="0"/>
              <a:t>  (Demonstrationsfoto © AP)</a:t>
            </a:r>
          </a:p>
          <a:p>
            <a:pPr lvl="0"/>
            <a:r>
              <a:rPr lang="de-DE" dirty="0">
                <a:hlinkClick r:id="rId6">
                  <a:extLst>
                    <a:ext uri="{A12FA001-AC4F-418D-AE19-62706E023703}">
                      <ahyp:hlinkClr xmlns:ahyp="http://schemas.microsoft.com/office/drawing/2018/hyperlinkcolor" val="tx"/>
                    </a:ext>
                  </a:extLst>
                </a:hlinkClick>
              </a:rPr>
              <a:t>http://www.bpb.de/geschichte/zeitgeschichte/deutsch-polnische-beziehungen/39757/polen-als-vorreiter-des-umbruchs</a:t>
            </a:r>
            <a:r>
              <a:rPr lang="de-DE" dirty="0"/>
              <a:t>  (Dieter Bingen)</a:t>
            </a:r>
          </a:p>
          <a:p>
            <a:pPr lvl="0"/>
            <a:r>
              <a:rPr lang="de-DE" dirty="0"/>
              <a:t>http://www.dw.com/de/der-anfang-vom-ende/a-4737916 </a:t>
            </a:r>
          </a:p>
          <a:p>
            <a:pPr lvl="0"/>
            <a:r>
              <a:rPr lang="de-DE" dirty="0">
                <a:hlinkClick r:id="rId7">
                  <a:extLst>
                    <a:ext uri="{A12FA001-AC4F-418D-AE19-62706E023703}">
                      <ahyp:hlinkClr xmlns:ahyp="http://schemas.microsoft.com/office/drawing/2018/hyperlinkcolor" val="tx"/>
                    </a:ext>
                  </a:extLst>
                </a:hlinkClick>
              </a:rPr>
              <a:t>http://www.dw.com/image/0,,4287030_4,00.jpg</a:t>
            </a:r>
            <a:r>
              <a:rPr lang="de-DE" dirty="0"/>
              <a:t> (Abbildung A)</a:t>
            </a:r>
          </a:p>
          <a:p>
            <a:pPr lvl="0"/>
            <a:r>
              <a:rPr lang="de-DE" dirty="0"/>
              <a:t>http://www.zeit.de/kultur/2015-08/solidarnosc-jaruzelski-walesa-10nach8</a:t>
            </a:r>
          </a:p>
          <a:p>
            <a:pPr lvl="0"/>
            <a:r>
              <a:rPr lang="de-DE" dirty="0">
                <a:hlinkClick r:id="rId8">
                  <a:extLst>
                    <a:ext uri="{A12FA001-AC4F-418D-AE19-62706E023703}">
                      <ahyp:hlinkClr xmlns:ahyp="http://schemas.microsoft.com/office/drawing/2018/hyperlinkcolor" val="tx"/>
                    </a:ext>
                  </a:extLst>
                </a:hlinkClick>
              </a:rPr>
              <a:t>https://c2.staticflickr.com/4/3826/11364695336_0a4e4b2c28_b.jpg</a:t>
            </a:r>
            <a:r>
              <a:rPr lang="de-DE" dirty="0"/>
              <a:t> </a:t>
            </a:r>
          </a:p>
          <a:p>
            <a:pPr lvl="0"/>
            <a:r>
              <a:rPr lang="de-DE" dirty="0">
                <a:hlinkClick r:id="rId9">
                  <a:extLst>
                    <a:ext uri="{A12FA001-AC4F-418D-AE19-62706E023703}">
                      <ahyp:hlinkClr xmlns:ahyp="http://schemas.microsoft.com/office/drawing/2018/hyperlinkcolor" val="tx"/>
                    </a:ext>
                  </a:extLst>
                </a:hlinkClick>
              </a:rPr>
              <a:t>https://de.wikipedia.org/wiki/Lech_Wa%C5%82%C4%99sa#Orden_und_Ehrungen</a:t>
            </a:r>
            <a:r>
              <a:rPr lang="de-DE" dirty="0"/>
              <a:t> </a:t>
            </a:r>
          </a:p>
          <a:p>
            <a:pPr lvl="0"/>
            <a:r>
              <a:rPr lang="de-DE" dirty="0">
                <a:hlinkClick r:id="rId10">
                  <a:extLst>
                    <a:ext uri="{A12FA001-AC4F-418D-AE19-62706E023703}">
                      <ahyp:hlinkClr xmlns:ahyp="http://schemas.microsoft.com/office/drawing/2018/hyperlinkcolor" val="tx"/>
                    </a:ext>
                  </a:extLst>
                </a:hlinkClick>
              </a:rPr>
              <a:t>http://www.dw.com/de/solidarnosc-bewegung-mit-folgen/a-1691118</a:t>
            </a:r>
            <a:r>
              <a:rPr lang="de-DE" dirty="0"/>
              <a:t> </a:t>
            </a:r>
          </a:p>
          <a:p>
            <a:r>
              <a:rPr lang="de-DE" dirty="0"/>
              <a:t>Alle Seiten wurden am 20.02.2016 14:17 abgerufen.</a:t>
            </a:r>
          </a:p>
          <a:p>
            <a:r>
              <a:rPr lang="de-DE" dirty="0"/>
              <a:t>Lizenz dieser Präsentation: CC-BY-SA (Bilder haben andere Bildrechte, siehe obenstehende Quellen)</a:t>
            </a:r>
          </a:p>
        </p:txBody>
      </p:sp>
    </p:spTree>
    <p:extLst>
      <p:ext uri="{BB962C8B-B14F-4D97-AF65-F5344CB8AC3E}">
        <p14:creationId xmlns:p14="http://schemas.microsoft.com/office/powerpoint/2010/main" val="3738765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e-DE" dirty="0"/>
              <a:t>Danke für eure Aufmerksamkeit</a:t>
            </a:r>
          </a:p>
        </p:txBody>
      </p:sp>
      <p:sp>
        <p:nvSpPr>
          <p:cNvPr id="5" name="Untertitel 4"/>
          <p:cNvSpPr>
            <a:spLocks noGrp="1"/>
          </p:cNvSpPr>
          <p:nvPr>
            <p:ph type="subTitle" idx="1"/>
          </p:nvPr>
        </p:nvSpPr>
        <p:spPr/>
        <p:txBody>
          <a:bodyPr/>
          <a:lstStyle/>
          <a:p>
            <a:r>
              <a:rPr lang="de-DE" dirty="0"/>
              <a:t>Noch Fragen?</a:t>
            </a:r>
          </a:p>
        </p:txBody>
      </p:sp>
    </p:spTree>
    <p:extLst>
      <p:ext uri="{BB962C8B-B14F-4D97-AF65-F5344CB8AC3E}">
        <p14:creationId xmlns:p14="http://schemas.microsoft.com/office/powerpoint/2010/main" val="692070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Der Beginn der Revolution</a:t>
            </a:r>
            <a:endParaRPr lang="de-DE" dirty="0"/>
          </a:p>
        </p:txBody>
      </p:sp>
      <p:sp>
        <p:nvSpPr>
          <p:cNvPr id="3" name="Inhaltsplatzhalter 2"/>
          <p:cNvSpPr>
            <a:spLocks noGrp="1"/>
          </p:cNvSpPr>
          <p:nvPr>
            <p:ph idx="1"/>
          </p:nvPr>
        </p:nvSpPr>
        <p:spPr/>
        <p:txBody>
          <a:bodyPr>
            <a:normAutofit/>
          </a:bodyPr>
          <a:lstStyle/>
          <a:p>
            <a:pPr lvl="0"/>
            <a:r>
              <a:rPr lang="de-DE"/>
              <a:t>Bürger waren unglücklich (Inflation, Staatsverschuldung, leere Geschäfte)</a:t>
            </a:r>
          </a:p>
          <a:p>
            <a:r>
              <a:rPr lang="de-DE"/>
              <a:t>14. Aug 1980: Werftstreik</a:t>
            </a:r>
          </a:p>
          <a:p>
            <a:pPr lvl="1"/>
            <a:r>
              <a:rPr lang="de-DE"/>
              <a:t>Die Streikenden forderten eine Gehaltserhöhung und die Wiedereinstellung von entlassenen Aktivisten</a:t>
            </a:r>
          </a:p>
          <a:p>
            <a:pPr lvl="1"/>
            <a:r>
              <a:rPr lang="de-DE"/>
              <a:t>Beschäftigte legen im ganzen Land ihre nieder</a:t>
            </a:r>
            <a:endParaRPr lang="de-DE" dirty="0"/>
          </a:p>
        </p:txBody>
      </p:sp>
    </p:spTree>
    <p:extLst>
      <p:ext uri="{BB962C8B-B14F-4D97-AF65-F5344CB8AC3E}">
        <p14:creationId xmlns:p14="http://schemas.microsoft.com/office/powerpoint/2010/main" val="2838944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a:t>„Sozialismus mit menschlichem Antlitz“</a:t>
            </a:r>
          </a:p>
        </p:txBody>
      </p:sp>
      <p:sp>
        <p:nvSpPr>
          <p:cNvPr id="3" name="Textplatzhalter 2"/>
          <p:cNvSpPr>
            <a:spLocks noGrp="1"/>
          </p:cNvSpPr>
          <p:nvPr>
            <p:ph type="body" idx="1"/>
          </p:nvPr>
        </p:nvSpPr>
        <p:spPr/>
        <p:txBody>
          <a:bodyPr/>
          <a:lstStyle/>
          <a:p>
            <a:r>
              <a:rPr lang="de-DE"/>
              <a:t>Gefordert wurde ein </a:t>
            </a:r>
          </a:p>
        </p:txBody>
      </p:sp>
    </p:spTree>
    <p:extLst>
      <p:ext uri="{BB962C8B-B14F-4D97-AF65-F5344CB8AC3E}">
        <p14:creationId xmlns:p14="http://schemas.microsoft.com/office/powerpoint/2010/main" val="1036990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tabLst>
                <a:tab pos="450850" algn="l"/>
              </a:tabLst>
            </a:pPr>
            <a:r>
              <a:rPr lang="de-DE"/>
              <a:t>Abkommen von Danzig</a:t>
            </a:r>
          </a:p>
        </p:txBody>
      </p:sp>
      <p:sp>
        <p:nvSpPr>
          <p:cNvPr id="5" name="Inhaltsplatzhalter 4"/>
          <p:cNvSpPr>
            <a:spLocks noGrp="1"/>
          </p:cNvSpPr>
          <p:nvPr>
            <p:ph idx="1"/>
          </p:nvPr>
        </p:nvSpPr>
        <p:spPr/>
        <p:txBody>
          <a:bodyPr/>
          <a:lstStyle/>
          <a:p>
            <a:r>
              <a:rPr lang="de-DE"/>
              <a:t>30. August 1980: Streikkomitee und Regierung unterzeichnen Abkommen mit 21 Punkten:</a:t>
            </a:r>
          </a:p>
          <a:p>
            <a:pPr lvl="1"/>
            <a:endParaRPr lang="de-DE"/>
          </a:p>
          <a:p>
            <a:pPr lvl="1"/>
            <a:r>
              <a:rPr lang="de-DE"/>
              <a:t>ermöglicht Bildung unabhängiger Gewerkschaften</a:t>
            </a:r>
          </a:p>
          <a:p>
            <a:pPr lvl="1"/>
            <a:r>
              <a:rPr lang="de-DE"/>
              <a:t>Lohnerhöhungen</a:t>
            </a:r>
          </a:p>
          <a:p>
            <a:pPr lvl="1"/>
            <a:r>
              <a:rPr lang="de-DE"/>
              <a:t>eine bessere Versorgung mit Lebensmitteln</a:t>
            </a:r>
          </a:p>
          <a:p>
            <a:pPr lvl="1"/>
            <a:r>
              <a:rPr lang="de-DE"/>
              <a:t>Abschaffung der Zensur</a:t>
            </a:r>
          </a:p>
        </p:txBody>
      </p:sp>
    </p:spTree>
    <p:extLst>
      <p:ext uri="{BB962C8B-B14F-4D97-AF65-F5344CB8AC3E}">
        <p14:creationId xmlns:p14="http://schemas.microsoft.com/office/powerpoint/2010/main" val="2657438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fade">
                                      <p:cBhvr>
                                        <p:cTn id="10" dur="500"/>
                                        <p:tgtEl>
                                          <p:spTgt spid="5">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fade">
                                      <p:cBhvr>
                                        <p:cTn id="13" dur="500"/>
                                        <p:tgtEl>
                                          <p:spTgt spid="5">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5" end="5"/>
                                            </p:txEl>
                                          </p:spTgt>
                                        </p:tgtEl>
                                        <p:attrNameLst>
                                          <p:attrName>style.visibility</p:attrName>
                                        </p:attrNameLst>
                                      </p:cBhvr>
                                      <p:to>
                                        <p:strVal val="visible"/>
                                      </p:to>
                                    </p:set>
                                    <p:animEffect transition="in" filter="fade">
                                      <p:cBhvr>
                                        <p:cTn id="1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a:t>Wie viele mitglieder (Berufstätige) im nov . 1980? </a:t>
            </a:r>
          </a:p>
        </p:txBody>
      </p:sp>
      <p:sp>
        <p:nvSpPr>
          <p:cNvPr id="5" name="Textplatzhalter 4"/>
          <p:cNvSpPr>
            <a:spLocks noGrp="1"/>
          </p:cNvSpPr>
          <p:nvPr>
            <p:ph type="body" idx="1"/>
          </p:nvPr>
        </p:nvSpPr>
        <p:spPr/>
        <p:txBody>
          <a:bodyPr/>
          <a:lstStyle/>
          <a:p>
            <a:r>
              <a:rPr lang="de-DE"/>
              <a:t>Schätzfrage</a:t>
            </a:r>
          </a:p>
        </p:txBody>
      </p:sp>
    </p:spTree>
    <p:extLst>
      <p:ext uri="{BB962C8B-B14F-4D97-AF65-F5344CB8AC3E}">
        <p14:creationId xmlns:p14="http://schemas.microsoft.com/office/powerpoint/2010/main" val="1883694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p:cNvSpPr>
            <a:spLocks noGrp="1"/>
          </p:cNvSpPr>
          <p:nvPr>
            <p:ph type="body" idx="1"/>
          </p:nvPr>
        </p:nvSpPr>
        <p:spPr>
          <a:xfrm>
            <a:off x="683568" y="2906713"/>
            <a:ext cx="7772400" cy="1500187"/>
          </a:xfrm>
        </p:spPr>
        <p:txBody>
          <a:bodyPr>
            <a:normAutofit/>
          </a:bodyPr>
          <a:lstStyle/>
          <a:p>
            <a:r>
              <a:rPr lang="de-DE" sz="1600"/>
              <a:t>Bogdan Lis, einer der Mitbegründer der "Solidarnosc"</a:t>
            </a:r>
          </a:p>
        </p:txBody>
      </p:sp>
      <p:sp>
        <p:nvSpPr>
          <p:cNvPr id="9" name="Textfeld 8"/>
          <p:cNvSpPr txBox="1"/>
          <p:nvPr/>
        </p:nvSpPr>
        <p:spPr>
          <a:xfrm>
            <a:off x="760425" y="1556792"/>
            <a:ext cx="7848872" cy="2246769"/>
          </a:xfrm>
          <a:prstGeom prst="rect">
            <a:avLst/>
          </a:prstGeom>
          <a:noFill/>
        </p:spPr>
        <p:txBody>
          <a:bodyPr wrap="square" rtlCol="0">
            <a:spAutoFit/>
          </a:bodyPr>
          <a:lstStyle/>
          <a:p>
            <a:r>
              <a:rPr lang="de-DE" sz="2800"/>
              <a:t>"Wir haben das Recht auf eine vom Staat unabhängige Gewerkschaft bekommen, das war ein Durchbruch. Das war so unglaublich, dass wir damals nur überlegt haben, wie lange man das überstehen wird."</a:t>
            </a:r>
          </a:p>
        </p:txBody>
      </p:sp>
    </p:spTree>
    <p:extLst>
      <p:ext uri="{BB962C8B-B14F-4D97-AF65-F5344CB8AC3E}">
        <p14:creationId xmlns:p14="http://schemas.microsoft.com/office/powerpoint/2010/main" val="2273052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a:t>Das Ende der „Arbeiterfreiheit“</a:t>
            </a:r>
          </a:p>
        </p:txBody>
      </p:sp>
      <p:sp>
        <p:nvSpPr>
          <p:cNvPr id="5" name="Inhaltsplatzhalter 4"/>
          <p:cNvSpPr>
            <a:spLocks noGrp="1"/>
          </p:cNvSpPr>
          <p:nvPr>
            <p:ph idx="1"/>
          </p:nvPr>
        </p:nvSpPr>
        <p:spPr/>
        <p:txBody>
          <a:bodyPr/>
          <a:lstStyle/>
          <a:p>
            <a:r>
              <a:rPr lang="de-DE"/>
              <a:t>Februar 1981: Kriegsrecht</a:t>
            </a:r>
          </a:p>
          <a:p>
            <a:r>
              <a:rPr lang="de-DE"/>
              <a:t>Gewerkschaft wird verboten</a:t>
            </a:r>
          </a:p>
          <a:p>
            <a:pPr lvl="0"/>
            <a:r>
              <a:rPr lang="de-DE"/>
              <a:t>Über 1000 der Solidarnosc-Aktivisten und anderer Verbände wurden interniert</a:t>
            </a:r>
          </a:p>
          <a:p>
            <a:pPr lvl="0"/>
            <a:r>
              <a:rPr lang="de-DE"/>
              <a:t>Armee übernimmt Vielzahl der Aufgaben</a:t>
            </a:r>
          </a:p>
          <a:p>
            <a:pPr lvl="0"/>
            <a:r>
              <a:rPr lang="de-DE"/>
              <a:t>Die verbotene "Solidarnosc“ arbeitet im Untergrund</a:t>
            </a:r>
          </a:p>
          <a:p>
            <a:endParaRPr lang="de-DE"/>
          </a:p>
        </p:txBody>
      </p:sp>
    </p:spTree>
    <p:extLst>
      <p:ext uri="{BB962C8B-B14F-4D97-AF65-F5344CB8AC3E}">
        <p14:creationId xmlns:p14="http://schemas.microsoft.com/office/powerpoint/2010/main" val="59804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Das Ende des Kriegsrechtes</a:t>
            </a:r>
          </a:p>
        </p:txBody>
      </p:sp>
      <p:sp>
        <p:nvSpPr>
          <p:cNvPr id="3" name="Inhaltsplatzhalter 2"/>
          <p:cNvSpPr>
            <a:spLocks noGrp="1"/>
          </p:cNvSpPr>
          <p:nvPr>
            <p:ph idx="1"/>
          </p:nvPr>
        </p:nvSpPr>
        <p:spPr/>
        <p:txBody>
          <a:bodyPr>
            <a:normAutofit/>
          </a:bodyPr>
          <a:lstStyle/>
          <a:p>
            <a:r>
              <a:rPr lang="de-DE"/>
              <a:t>August 1988: Staatsführung sucht Gespräche mit dem Rest der Gewerkschaft Solidarnosc</a:t>
            </a:r>
          </a:p>
          <a:p>
            <a:r>
              <a:rPr lang="de-DE"/>
              <a:t>Grund: katastrophale Wirtschaftslage</a:t>
            </a:r>
          </a:p>
        </p:txBody>
      </p:sp>
    </p:spTree>
    <p:extLst>
      <p:ext uri="{BB962C8B-B14F-4D97-AF65-F5344CB8AC3E}">
        <p14:creationId xmlns:p14="http://schemas.microsoft.com/office/powerpoint/2010/main" val="281740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Die Ergebnisse des runden Tischs</a:t>
            </a:r>
          </a:p>
        </p:txBody>
      </p:sp>
      <p:sp>
        <p:nvSpPr>
          <p:cNvPr id="3" name="Inhaltsplatzhalter 2"/>
          <p:cNvSpPr>
            <a:spLocks noGrp="1"/>
          </p:cNvSpPr>
          <p:nvPr>
            <p:ph idx="1"/>
          </p:nvPr>
        </p:nvSpPr>
        <p:spPr/>
        <p:txBody>
          <a:bodyPr>
            <a:normAutofit lnSpcReduction="10000"/>
          </a:bodyPr>
          <a:lstStyle/>
          <a:p>
            <a:pPr lvl="1"/>
            <a:r>
              <a:rPr lang="de-DE"/>
              <a:t>ineffiziente Planwirtschaft wird stufenweise in Marktwirtschaft überführt.</a:t>
            </a:r>
          </a:p>
          <a:p>
            <a:pPr lvl="1"/>
            <a:r>
              <a:rPr lang="de-DE"/>
              <a:t>halbdemokratische Parlamentswahlen werden eingeführt</a:t>
            </a:r>
          </a:p>
          <a:p>
            <a:pPr lvl="1"/>
            <a:r>
              <a:rPr lang="de-DE"/>
              <a:t>Senat wird geschaffen</a:t>
            </a:r>
          </a:p>
          <a:p>
            <a:pPr lvl="1"/>
            <a:r>
              <a:rPr lang="de-DE"/>
              <a:t>Opposition bekommt Zugang zu Massenmedien</a:t>
            </a:r>
          </a:p>
          <a:p>
            <a:pPr lvl="1"/>
            <a:r>
              <a:rPr lang="de-DE"/>
              <a:t>Amt des Staatspräsidenten wird eingeführt.</a:t>
            </a:r>
          </a:p>
          <a:p>
            <a:pPr lvl="1"/>
            <a:r>
              <a:rPr lang="de-DE"/>
              <a:t>Staatsname wird geändert (</a:t>
            </a:r>
            <a:r>
              <a:rPr lang="de-DE" strike="sngStrike"/>
              <a:t>Volks</a:t>
            </a:r>
            <a:r>
              <a:rPr lang="de-DE"/>
              <a:t>Republik Polen) </a:t>
            </a:r>
          </a:p>
          <a:p>
            <a:pPr lvl="1"/>
            <a:r>
              <a:rPr lang="de-DE"/>
              <a:t>Gewerkschaft Solidarnosc wird nach 8 Jahren wieder zugelassen</a:t>
            </a:r>
          </a:p>
          <a:p>
            <a:endParaRPr lang="de-DE"/>
          </a:p>
        </p:txBody>
      </p:sp>
    </p:spTree>
    <p:extLst>
      <p:ext uri="{BB962C8B-B14F-4D97-AF65-F5344CB8AC3E}">
        <p14:creationId xmlns:p14="http://schemas.microsoft.com/office/powerpoint/2010/main" val="2854488848"/>
      </p:ext>
    </p:extLst>
  </p:cSld>
  <p:clrMapOvr>
    <a:masterClrMapping/>
  </p:clrMapOvr>
</p:sld>
</file>

<file path=ppt/theme/theme1.xml><?xml version="1.0" encoding="utf-8"?>
<a:theme xmlns:a="http://schemas.openxmlformats.org/drawingml/2006/main" name="Präsentationsvorlag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Präsentationsvorlage</Template>
  <TotalTime>0</TotalTime>
  <Words>641</Words>
  <Application>Microsoft Office PowerPoint</Application>
  <PresentationFormat>Bildschirmpräsentation (4:3)</PresentationFormat>
  <Paragraphs>95</Paragraphs>
  <Slides>14</Slides>
  <Notes>14</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14</vt:i4>
      </vt:variant>
    </vt:vector>
  </HeadingPairs>
  <TitlesOfParts>
    <vt:vector size="17" baseType="lpstr">
      <vt:lpstr>Arial</vt:lpstr>
      <vt:lpstr>Calibri</vt:lpstr>
      <vt:lpstr>Präsentationsvorlage</vt:lpstr>
      <vt:lpstr>Solidarnosc</vt:lpstr>
      <vt:lpstr>Der Beginn der Revolution</vt:lpstr>
      <vt:lpstr>„Sozialismus mit menschlichem Antlitz“</vt:lpstr>
      <vt:lpstr>Abkommen von Danzig</vt:lpstr>
      <vt:lpstr>Wie viele mitglieder (Berufstätige) im nov . 1980? </vt:lpstr>
      <vt:lpstr>PowerPoint-Präsentation</vt:lpstr>
      <vt:lpstr>Das Ende der „Arbeiterfreiheit“</vt:lpstr>
      <vt:lpstr>Das Ende des Kriegsrechtes</vt:lpstr>
      <vt:lpstr>Die Ergebnisse des runden Tischs</vt:lpstr>
      <vt:lpstr>halbdemokratische Wahlen</vt:lpstr>
      <vt:lpstr>Das Ende der Solidarnosc</vt:lpstr>
      <vt:lpstr>Geschichtliche Bedeutung</vt:lpstr>
      <vt:lpstr>Quellen</vt:lpstr>
      <vt:lpstr>Danke für eure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Solidarnosc</dc:title>
  <dc:creator>Cleverpedia.de</dc:creator>
  <cp:lastModifiedBy>Corvin Schwarzer</cp:lastModifiedBy>
  <cp:revision>47</cp:revision>
  <cp:lastPrinted>2015-11-08T17:27:30Z</cp:lastPrinted>
  <dcterms:created xsi:type="dcterms:W3CDTF">2016-02-19T13:00:07Z</dcterms:created>
  <dcterms:modified xsi:type="dcterms:W3CDTF">2021-07-11T11:13:50Z</dcterms:modified>
</cp:coreProperties>
</file>